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6" r:id="rId2"/>
    <p:sldMasterId id="2147483711" r:id="rId3"/>
    <p:sldMasterId id="2147483724" r:id="rId4"/>
    <p:sldMasterId id="2147483737" r:id="rId5"/>
  </p:sldMasterIdLst>
  <p:notesMasterIdLst>
    <p:notesMasterId r:id="rId116"/>
  </p:notesMasterIdLst>
  <p:sldIdLst>
    <p:sldId id="256" r:id="rId6"/>
    <p:sldId id="420" r:id="rId7"/>
    <p:sldId id="360" r:id="rId8"/>
    <p:sldId id="421" r:id="rId9"/>
    <p:sldId id="257" r:id="rId10"/>
    <p:sldId id="289" r:id="rId11"/>
    <p:sldId id="290" r:id="rId12"/>
    <p:sldId id="291" r:id="rId13"/>
    <p:sldId id="259" r:id="rId14"/>
    <p:sldId id="260" r:id="rId15"/>
    <p:sldId id="261" r:id="rId16"/>
    <p:sldId id="262" r:id="rId17"/>
    <p:sldId id="263" r:id="rId18"/>
    <p:sldId id="266" r:id="rId19"/>
    <p:sldId id="264" r:id="rId20"/>
    <p:sldId id="265" r:id="rId21"/>
    <p:sldId id="269" r:id="rId22"/>
    <p:sldId id="297" r:id="rId23"/>
    <p:sldId id="292" r:id="rId24"/>
    <p:sldId id="294" r:id="rId25"/>
    <p:sldId id="295" r:id="rId26"/>
    <p:sldId id="296" r:id="rId27"/>
    <p:sldId id="298" r:id="rId28"/>
    <p:sldId id="299" r:id="rId29"/>
    <p:sldId id="288" r:id="rId30"/>
    <p:sldId id="285" r:id="rId31"/>
    <p:sldId id="302" r:id="rId32"/>
    <p:sldId id="303" r:id="rId33"/>
    <p:sldId id="286" r:id="rId34"/>
    <p:sldId id="400" r:id="rId35"/>
    <p:sldId id="361" r:id="rId36"/>
    <p:sldId id="307" r:id="rId37"/>
    <p:sldId id="309" r:id="rId38"/>
    <p:sldId id="310" r:id="rId39"/>
    <p:sldId id="311" r:id="rId40"/>
    <p:sldId id="312" r:id="rId41"/>
    <p:sldId id="314" r:id="rId42"/>
    <p:sldId id="315" r:id="rId43"/>
    <p:sldId id="316" r:id="rId44"/>
    <p:sldId id="320" r:id="rId45"/>
    <p:sldId id="326" r:id="rId46"/>
    <p:sldId id="321" r:id="rId47"/>
    <p:sldId id="322" r:id="rId48"/>
    <p:sldId id="327" r:id="rId49"/>
    <p:sldId id="328" r:id="rId50"/>
    <p:sldId id="329" r:id="rId51"/>
    <p:sldId id="401" r:id="rId52"/>
    <p:sldId id="402" r:id="rId53"/>
    <p:sldId id="333" r:id="rId54"/>
    <p:sldId id="335" r:id="rId55"/>
    <p:sldId id="336" r:id="rId56"/>
    <p:sldId id="337" r:id="rId57"/>
    <p:sldId id="338" r:id="rId58"/>
    <p:sldId id="339" r:id="rId59"/>
    <p:sldId id="340" r:id="rId60"/>
    <p:sldId id="341" r:id="rId61"/>
    <p:sldId id="342" r:id="rId62"/>
    <p:sldId id="343" r:id="rId63"/>
    <p:sldId id="344" r:id="rId64"/>
    <p:sldId id="345" r:id="rId65"/>
    <p:sldId id="364" r:id="rId66"/>
    <p:sldId id="347" r:id="rId67"/>
    <p:sldId id="356" r:id="rId68"/>
    <p:sldId id="346" r:id="rId69"/>
    <p:sldId id="403" r:id="rId70"/>
    <p:sldId id="404" r:id="rId71"/>
    <p:sldId id="397" r:id="rId72"/>
    <p:sldId id="366" r:id="rId73"/>
    <p:sldId id="367"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5" r:id="rId90"/>
    <p:sldId id="384" r:id="rId91"/>
    <p:sldId id="389" r:id="rId92"/>
    <p:sldId id="386" r:id="rId93"/>
    <p:sldId id="387" r:id="rId94"/>
    <p:sldId id="392" r:id="rId95"/>
    <p:sldId id="394" r:id="rId96"/>
    <p:sldId id="398" r:id="rId97"/>
    <p:sldId id="395" r:id="rId98"/>
    <p:sldId id="399" r:id="rId99"/>
    <p:sldId id="405" r:id="rId100"/>
    <p:sldId id="406" r:id="rId101"/>
    <p:sldId id="407" r:id="rId102"/>
    <p:sldId id="362" r:id="rId103"/>
    <p:sldId id="363" r:id="rId104"/>
    <p:sldId id="408" r:id="rId105"/>
    <p:sldId id="409" r:id="rId106"/>
    <p:sldId id="410" r:id="rId107"/>
    <p:sldId id="411" r:id="rId108"/>
    <p:sldId id="412" r:id="rId109"/>
    <p:sldId id="414" r:id="rId110"/>
    <p:sldId id="415" r:id="rId111"/>
    <p:sldId id="416" r:id="rId112"/>
    <p:sldId id="417" r:id="rId113"/>
    <p:sldId id="418" r:id="rId114"/>
    <p:sldId id="419"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4" autoAdjust="0"/>
    <p:restoredTop sz="85641" autoAdjust="0"/>
  </p:normalViewPr>
  <p:slideViewPr>
    <p:cSldViewPr snapToGrid="0">
      <p:cViewPr>
        <p:scale>
          <a:sx n="90" d="100"/>
          <a:sy n="90" d="100"/>
        </p:scale>
        <p:origin x="288"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slide" Target="slides/slide110.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5.xml"/><Relationship Id="rId4" Type="http://schemas.openxmlformats.org/officeDocument/2006/relationships/oleObject" Target="file:///D:\Fall%202015\Cloud%20Computing\Lab%20Assignments\LAB%202\Documentation\Base%20Load%20Run%20and%20Running%20Tim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oleObject" Target="file:///D:\Fall%202015\Cloud%20Computing\Lab%20Assignments\LAB%202\Documentation\Base%20Load%20Run%20and%20Running%20Tim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7.xml"/><Relationship Id="rId4" Type="http://schemas.openxmlformats.org/officeDocument/2006/relationships/oleObject" Target="file:///D:\Fall%202015\Cloud%20Computing\Lab%20Assignments\LAB%202\Documentation\Base%20Load%20Run%20and%20Running%20Tim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chartUserShapes" Target="../drawings/drawing8.xml"/><Relationship Id="rId4" Type="http://schemas.openxmlformats.org/officeDocument/2006/relationships/oleObject" Target="file:///D:\Fall%202015\Cloud%20Computing\Lab%20Assignments\LAB%202\Documentation\Base%20Load%20Run%20and%20Running%20Time.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9.xml"/><Relationship Id="rId4" Type="http://schemas.openxmlformats.org/officeDocument/2006/relationships/oleObject" Target="file:///D:\Fall%202015\Cloud%20Computing\Lab%20Assignments\LAB%202\Documentation\Base%20Load%20Run%20and%20Running%20Tim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 node Load Comparision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 load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Comparisions'!$B$4:$B$8</c:f>
              <c:numCache>
                <c:formatCode>General</c:formatCode>
                <c:ptCount val="5"/>
                <c:pt idx="0">
                  <c:v>8966.8879702701506</c:v>
                </c:pt>
                <c:pt idx="1">
                  <c:v>13444.9675690566</c:v>
                </c:pt>
                <c:pt idx="2">
                  <c:v>12867.8694382707</c:v>
                </c:pt>
                <c:pt idx="3">
                  <c:v>12277.74271692</c:v>
                </c:pt>
                <c:pt idx="4">
                  <c:v>12806.5258797974</c:v>
                </c:pt>
              </c:numCache>
            </c:numRef>
          </c:val>
          <c:smooth val="0"/>
          <c:extLst>
            <c:ext xmlns:c16="http://schemas.microsoft.com/office/drawing/2014/chart" uri="{C3380CC4-5D6E-409C-BE32-E72D297353CC}">
              <c16:uniqueId val="{00000000-2ECC-419D-9781-9B0DC969F4F5}"/>
            </c:ext>
          </c:extLst>
        </c:ser>
        <c:ser>
          <c:idx val="2"/>
          <c:order val="1"/>
          <c:tx>
            <c:v>1 node load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Comparisions'!$D$4:$D$8</c:f>
              <c:numCache>
                <c:formatCode>General</c:formatCode>
                <c:ptCount val="5"/>
                <c:pt idx="0">
                  <c:v>6442.8910023701601</c:v>
                </c:pt>
                <c:pt idx="1">
                  <c:v>7573.4034899631797</c:v>
                </c:pt>
                <c:pt idx="2">
                  <c:v>8914.91</c:v>
                </c:pt>
                <c:pt idx="3">
                  <c:v>0</c:v>
                </c:pt>
                <c:pt idx="4">
                  <c:v>0</c:v>
                </c:pt>
              </c:numCache>
            </c:numRef>
          </c:val>
          <c:smooth val="0"/>
          <c:extLst>
            <c:ext xmlns:c16="http://schemas.microsoft.com/office/drawing/2014/chart" uri="{C3380CC4-5D6E-409C-BE32-E72D297353CC}">
              <c16:uniqueId val="{00000001-2ECC-419D-9781-9B0DC969F4F5}"/>
            </c:ext>
          </c:extLst>
        </c:ser>
        <c:ser>
          <c:idx val="1"/>
          <c:order val="2"/>
          <c:tx>
            <c:v>1 node load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Comparisions'!$C$4:$C$8</c:f>
              <c:numCache>
                <c:formatCode>General</c:formatCode>
                <c:ptCount val="5"/>
                <c:pt idx="0">
                  <c:v>3509.9292287073199</c:v>
                </c:pt>
                <c:pt idx="1">
                  <c:v>4032.3491636685899</c:v>
                </c:pt>
                <c:pt idx="2">
                  <c:v>3851.8252793195802</c:v>
                </c:pt>
                <c:pt idx="3">
                  <c:v>3746.8444322549199</c:v>
                </c:pt>
                <c:pt idx="4">
                  <c:v>0</c:v>
                </c:pt>
              </c:numCache>
            </c:numRef>
          </c:val>
          <c:smooth val="0"/>
          <c:extLst>
            <c:ext xmlns:c16="http://schemas.microsoft.com/office/drawing/2014/chart" uri="{C3380CC4-5D6E-409C-BE32-E72D297353CC}">
              <c16:uniqueId val="{00000002-2ECC-419D-9781-9B0DC969F4F5}"/>
            </c:ext>
          </c:extLst>
        </c:ser>
        <c:ser>
          <c:idx val="3"/>
          <c:order val="3"/>
          <c:tx>
            <c:v>1 node load GCE</c:v>
          </c:tx>
          <c:spPr>
            <a:ln w="28575" cap="rnd">
              <a:solidFill>
                <a:schemeClr val="accent6">
                  <a:lumMod val="60000"/>
                </a:schemeClr>
              </a:solidFill>
              <a:round/>
            </a:ln>
            <a:effectLst/>
          </c:spPr>
          <c:marker>
            <c:symbol val="circle"/>
            <c:size val="5"/>
            <c:spPr>
              <a:solidFill>
                <a:schemeClr val="accent1"/>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Comparisions'!$E$4:$E$8</c:f>
              <c:numCache>
                <c:formatCode>General</c:formatCode>
                <c:ptCount val="5"/>
                <c:pt idx="0">
                  <c:v>6778.2336973675901</c:v>
                </c:pt>
                <c:pt idx="1">
                  <c:v>8805.7833617635406</c:v>
                </c:pt>
                <c:pt idx="2">
                  <c:v>8281.9078070876603</c:v>
                </c:pt>
                <c:pt idx="3">
                  <c:v>8371.3736250208494</c:v>
                </c:pt>
                <c:pt idx="4">
                  <c:v>0</c:v>
                </c:pt>
              </c:numCache>
            </c:numRef>
          </c:val>
          <c:smooth val="0"/>
          <c:extLst>
            <c:ext xmlns:c16="http://schemas.microsoft.com/office/drawing/2014/chart" uri="{C3380CC4-5D6E-409C-BE32-E72D297353CC}">
              <c16:uniqueId val="{00000003-2ECC-419D-9781-9B0DC969F4F5}"/>
            </c:ext>
          </c:extLst>
        </c:ser>
        <c:dLbls>
          <c:showLegendKey val="0"/>
          <c:showVal val="0"/>
          <c:showCatName val="0"/>
          <c:showSerName val="0"/>
          <c:showPercent val="0"/>
          <c:showBubbleSize val="0"/>
        </c:dLbls>
        <c:marker val="1"/>
        <c:smooth val="0"/>
        <c:axId val="178768232"/>
        <c:axId val="178772152"/>
      </c:lineChart>
      <c:catAx>
        <c:axId val="178768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2152"/>
        <c:crosses val="autoZero"/>
        <c:auto val="1"/>
        <c:lblAlgn val="ctr"/>
        <c:lblOffset val="100"/>
        <c:noMultiLvlLbl val="0"/>
      </c:catAx>
      <c:valAx>
        <c:axId val="178772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82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a:t>
            </a:r>
            <a:r>
              <a:rPr lang="en-US" baseline="0"/>
              <a:t> </a:t>
            </a:r>
            <a:r>
              <a:rPr lang="en-US"/>
              <a:t>nodes Load Comparision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3 nodes load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Comparisions'!$B$17:$B$21</c:f>
              <c:numCache>
                <c:formatCode>General</c:formatCode>
                <c:ptCount val="5"/>
                <c:pt idx="0">
                  <c:v>7063.6142359055302</c:v>
                </c:pt>
                <c:pt idx="1">
                  <c:v>9490.7191344929997</c:v>
                </c:pt>
                <c:pt idx="2">
                  <c:v>3325.6040733006398</c:v>
                </c:pt>
                <c:pt idx="3">
                  <c:v>7968.8969268007504</c:v>
                </c:pt>
                <c:pt idx="4">
                  <c:v>7265.3076951304502</c:v>
                </c:pt>
              </c:numCache>
            </c:numRef>
          </c:val>
          <c:smooth val="0"/>
          <c:extLst>
            <c:ext xmlns:c16="http://schemas.microsoft.com/office/drawing/2014/chart" uri="{C3380CC4-5D6E-409C-BE32-E72D297353CC}">
              <c16:uniqueId val="{00000000-B23F-4F39-A55E-883F25705D0D}"/>
            </c:ext>
          </c:extLst>
        </c:ser>
        <c:ser>
          <c:idx val="2"/>
          <c:order val="1"/>
          <c:tx>
            <c:v>3 node load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Comparisions'!$D$17:$D$21</c:f>
              <c:numCache>
                <c:formatCode>General</c:formatCode>
                <c:ptCount val="5"/>
                <c:pt idx="0">
                  <c:v>5924.8999862049895</c:v>
                </c:pt>
                <c:pt idx="1">
                  <c:v>7148.0820695807297</c:v>
                </c:pt>
                <c:pt idx="2">
                  <c:v>6339.2366099999999</c:v>
                </c:pt>
                <c:pt idx="3">
                  <c:v>0</c:v>
                </c:pt>
                <c:pt idx="4">
                  <c:v>0</c:v>
                </c:pt>
              </c:numCache>
            </c:numRef>
          </c:val>
          <c:smooth val="0"/>
          <c:extLst>
            <c:ext xmlns:c16="http://schemas.microsoft.com/office/drawing/2014/chart" uri="{C3380CC4-5D6E-409C-BE32-E72D297353CC}">
              <c16:uniqueId val="{00000001-B23F-4F39-A55E-883F25705D0D}"/>
            </c:ext>
          </c:extLst>
        </c:ser>
        <c:ser>
          <c:idx val="1"/>
          <c:order val="2"/>
          <c:tx>
            <c:v>3 nodes load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Comparisions'!$C$17:$C$21</c:f>
              <c:numCache>
                <c:formatCode>General</c:formatCode>
                <c:ptCount val="5"/>
                <c:pt idx="0">
                  <c:v>211.89274525765299</c:v>
                </c:pt>
                <c:pt idx="1">
                  <c:v>786.71869733799497</c:v>
                </c:pt>
                <c:pt idx="2">
                  <c:v>1808.3518973581599</c:v>
                </c:pt>
                <c:pt idx="3">
                  <c:v>150.20153597469101</c:v>
                </c:pt>
                <c:pt idx="4">
                  <c:v>0</c:v>
                </c:pt>
              </c:numCache>
            </c:numRef>
          </c:val>
          <c:smooth val="0"/>
          <c:extLst>
            <c:ext xmlns:c16="http://schemas.microsoft.com/office/drawing/2014/chart" uri="{C3380CC4-5D6E-409C-BE32-E72D297353CC}">
              <c16:uniqueId val="{00000002-B23F-4F39-A55E-883F25705D0D}"/>
            </c:ext>
          </c:extLst>
        </c:ser>
        <c:ser>
          <c:idx val="3"/>
          <c:order val="3"/>
          <c:tx>
            <c:v>3 nodes load GCE</c:v>
          </c:tx>
          <c:spPr>
            <a:ln w="28575" cap="rnd">
              <a:solidFill>
                <a:schemeClr val="accent6">
                  <a:lumMod val="60000"/>
                </a:schemeClr>
              </a:solidFill>
              <a:round/>
            </a:ln>
            <a:effectLst/>
          </c:spPr>
          <c:marker>
            <c:symbol val="circle"/>
            <c:size val="5"/>
            <c:spPr>
              <a:solidFill>
                <a:schemeClr val="accent1"/>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Comparisions'!$E$17:$E$21</c:f>
              <c:numCache>
                <c:formatCode>General</c:formatCode>
                <c:ptCount val="5"/>
                <c:pt idx="0">
                  <c:v>4709.6958133210501</c:v>
                </c:pt>
                <c:pt idx="1">
                  <c:v>3807.1097306726801</c:v>
                </c:pt>
                <c:pt idx="2">
                  <c:v>3619.46535644606</c:v>
                </c:pt>
                <c:pt idx="3">
                  <c:v>4024.8940052400799</c:v>
                </c:pt>
                <c:pt idx="4">
                  <c:v>0</c:v>
                </c:pt>
              </c:numCache>
            </c:numRef>
          </c:val>
          <c:smooth val="0"/>
          <c:extLst>
            <c:ext xmlns:c16="http://schemas.microsoft.com/office/drawing/2014/chart" uri="{C3380CC4-5D6E-409C-BE32-E72D297353CC}">
              <c16:uniqueId val="{00000003-B23F-4F39-A55E-883F25705D0D}"/>
            </c:ext>
          </c:extLst>
        </c:ser>
        <c:dLbls>
          <c:showLegendKey val="0"/>
          <c:showVal val="0"/>
          <c:showCatName val="0"/>
          <c:showSerName val="0"/>
          <c:showPercent val="0"/>
          <c:showBubbleSize val="0"/>
        </c:dLbls>
        <c:marker val="1"/>
        <c:smooth val="0"/>
        <c:axId val="178771368"/>
        <c:axId val="178772936"/>
      </c:lineChart>
      <c:catAx>
        <c:axId val="178771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2936"/>
        <c:crosses val="autoZero"/>
        <c:auto val="1"/>
        <c:lblAlgn val="ctr"/>
        <c:lblOffset val="100"/>
        <c:noMultiLvlLbl val="0"/>
      </c:catAx>
      <c:valAx>
        <c:axId val="178772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13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1 node Run</a:t>
            </a:r>
            <a:r>
              <a:rPr lang="en-US" baseline="0"/>
              <a:t> Comparision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 run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Comparisions'!$B$9:$B$13</c:f>
              <c:numCache>
                <c:formatCode>General</c:formatCode>
                <c:ptCount val="5"/>
                <c:pt idx="0">
                  <c:v>7865.9639738849901</c:v>
                </c:pt>
                <c:pt idx="1">
                  <c:v>11788.9773062186</c:v>
                </c:pt>
                <c:pt idx="2">
                  <c:v>4957.2514519324704</c:v>
                </c:pt>
                <c:pt idx="3">
                  <c:v>3489.47269705706</c:v>
                </c:pt>
                <c:pt idx="4">
                  <c:v>0</c:v>
                </c:pt>
              </c:numCache>
            </c:numRef>
          </c:val>
          <c:smooth val="0"/>
          <c:extLst>
            <c:ext xmlns:c16="http://schemas.microsoft.com/office/drawing/2014/chart" uri="{C3380CC4-5D6E-409C-BE32-E72D297353CC}">
              <c16:uniqueId val="{00000000-2269-4A6D-B6C2-4307D4AE3044}"/>
            </c:ext>
          </c:extLst>
        </c:ser>
        <c:ser>
          <c:idx val="2"/>
          <c:order val="1"/>
          <c:tx>
            <c:v>1 node run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Comparisions'!$D$9:$D$13</c:f>
              <c:numCache>
                <c:formatCode>General</c:formatCode>
                <c:ptCount val="5"/>
                <c:pt idx="0">
                  <c:v>5425.6415821170804</c:v>
                </c:pt>
                <c:pt idx="1">
                  <c:v>6506.0750475756704</c:v>
                </c:pt>
                <c:pt idx="2">
                  <c:v>1876.2429999999999</c:v>
                </c:pt>
                <c:pt idx="3">
                  <c:v>0</c:v>
                </c:pt>
                <c:pt idx="4">
                  <c:v>0</c:v>
                </c:pt>
              </c:numCache>
            </c:numRef>
          </c:val>
          <c:smooth val="0"/>
          <c:extLst>
            <c:ext xmlns:c16="http://schemas.microsoft.com/office/drawing/2014/chart" uri="{C3380CC4-5D6E-409C-BE32-E72D297353CC}">
              <c16:uniqueId val="{00000001-2269-4A6D-B6C2-4307D4AE3044}"/>
            </c:ext>
          </c:extLst>
        </c:ser>
        <c:ser>
          <c:idx val="1"/>
          <c:order val="2"/>
          <c:tx>
            <c:v>1 node run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Comparisions'!$C$9:$C$13</c:f>
              <c:numCache>
                <c:formatCode>General</c:formatCode>
                <c:ptCount val="5"/>
                <c:pt idx="0">
                  <c:v>163.409373161644</c:v>
                </c:pt>
                <c:pt idx="1">
                  <c:v>640.03276967780698</c:v>
                </c:pt>
                <c:pt idx="2">
                  <c:v>1729.25301673592</c:v>
                </c:pt>
                <c:pt idx="3">
                  <c:v>1414.28150300998</c:v>
                </c:pt>
                <c:pt idx="4">
                  <c:v>0</c:v>
                </c:pt>
              </c:numCache>
            </c:numRef>
          </c:val>
          <c:smooth val="0"/>
          <c:extLst>
            <c:ext xmlns:c16="http://schemas.microsoft.com/office/drawing/2014/chart" uri="{C3380CC4-5D6E-409C-BE32-E72D297353CC}">
              <c16:uniqueId val="{00000002-2269-4A6D-B6C2-4307D4AE3044}"/>
            </c:ext>
          </c:extLst>
        </c:ser>
        <c:ser>
          <c:idx val="3"/>
          <c:order val="3"/>
          <c:tx>
            <c:v>1 node run GCE</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Comparisions'!$E$9:$E$13</c:f>
              <c:numCache>
                <c:formatCode>General</c:formatCode>
                <c:ptCount val="5"/>
                <c:pt idx="0">
                  <c:v>5680.84985513832</c:v>
                </c:pt>
                <c:pt idx="1">
                  <c:v>9157.0898768371408</c:v>
                </c:pt>
                <c:pt idx="2">
                  <c:v>6557.4845489270301</c:v>
                </c:pt>
                <c:pt idx="3">
                  <c:v>0</c:v>
                </c:pt>
                <c:pt idx="4">
                  <c:v>0</c:v>
                </c:pt>
              </c:numCache>
            </c:numRef>
          </c:val>
          <c:smooth val="0"/>
          <c:extLst>
            <c:ext xmlns:c16="http://schemas.microsoft.com/office/drawing/2014/chart" uri="{C3380CC4-5D6E-409C-BE32-E72D297353CC}">
              <c16:uniqueId val="{00000003-2269-4A6D-B6C2-4307D4AE3044}"/>
            </c:ext>
          </c:extLst>
        </c:ser>
        <c:dLbls>
          <c:showLegendKey val="0"/>
          <c:showVal val="0"/>
          <c:showCatName val="0"/>
          <c:showSerName val="0"/>
          <c:showPercent val="0"/>
          <c:showBubbleSize val="0"/>
        </c:dLbls>
        <c:marker val="1"/>
        <c:smooth val="0"/>
        <c:axId val="178766272"/>
        <c:axId val="178768624"/>
      </c:lineChart>
      <c:catAx>
        <c:axId val="178766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8624"/>
        <c:crosses val="autoZero"/>
        <c:auto val="1"/>
        <c:lblAlgn val="ctr"/>
        <c:lblOffset val="100"/>
        <c:noMultiLvlLbl val="0"/>
      </c:catAx>
      <c:valAx>
        <c:axId val="178768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627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3 nodes Run</a:t>
            </a:r>
            <a:r>
              <a:rPr lang="en-US" baseline="0"/>
              <a:t> Comparision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3 nodes run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Comparisions'!$B$22:$B$26</c:f>
              <c:numCache>
                <c:formatCode>General</c:formatCode>
                <c:ptCount val="5"/>
                <c:pt idx="0">
                  <c:v>6490.9775412176996</c:v>
                </c:pt>
                <c:pt idx="1">
                  <c:v>10920.6071857595</c:v>
                </c:pt>
                <c:pt idx="2">
                  <c:v>3606.4221362190701</c:v>
                </c:pt>
                <c:pt idx="3">
                  <c:v>3849.6472159230998</c:v>
                </c:pt>
                <c:pt idx="4">
                  <c:v>2757.1039655656</c:v>
                </c:pt>
              </c:numCache>
            </c:numRef>
          </c:val>
          <c:smooth val="0"/>
          <c:extLst>
            <c:ext xmlns:c16="http://schemas.microsoft.com/office/drawing/2014/chart" uri="{C3380CC4-5D6E-409C-BE32-E72D297353CC}">
              <c16:uniqueId val="{00000000-EA9C-40DD-B0F7-FE7E32F2415A}"/>
            </c:ext>
          </c:extLst>
        </c:ser>
        <c:ser>
          <c:idx val="2"/>
          <c:order val="1"/>
          <c:tx>
            <c:v>3 nodes run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Comparisions'!$D$22:$D$26</c:f>
              <c:numCache>
                <c:formatCode>General</c:formatCode>
                <c:ptCount val="5"/>
                <c:pt idx="0">
                  <c:v>4745.1836386068098</c:v>
                </c:pt>
                <c:pt idx="1">
                  <c:v>6481.7215452424098</c:v>
                </c:pt>
                <c:pt idx="2">
                  <c:v>6147.6394025262898</c:v>
                </c:pt>
                <c:pt idx="3">
                  <c:v>0</c:v>
                </c:pt>
                <c:pt idx="4">
                  <c:v>0</c:v>
                </c:pt>
              </c:numCache>
            </c:numRef>
          </c:val>
          <c:smooth val="0"/>
          <c:extLst>
            <c:ext xmlns:c16="http://schemas.microsoft.com/office/drawing/2014/chart" uri="{C3380CC4-5D6E-409C-BE32-E72D297353CC}">
              <c16:uniqueId val="{00000001-EA9C-40DD-B0F7-FE7E32F2415A}"/>
            </c:ext>
          </c:extLst>
        </c:ser>
        <c:ser>
          <c:idx val="1"/>
          <c:order val="2"/>
          <c:tx>
            <c:v>3 nodes run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Comparisions'!$C$22:$C$26</c:f>
              <c:numCache>
                <c:formatCode>General</c:formatCode>
                <c:ptCount val="5"/>
                <c:pt idx="0">
                  <c:v>155.99017885833899</c:v>
                </c:pt>
                <c:pt idx="1">
                  <c:v>619.80141562643303</c:v>
                </c:pt>
                <c:pt idx="2">
                  <c:v>1811.33989340264</c:v>
                </c:pt>
                <c:pt idx="3">
                  <c:v>0</c:v>
                </c:pt>
                <c:pt idx="4">
                  <c:v>0</c:v>
                </c:pt>
              </c:numCache>
            </c:numRef>
          </c:val>
          <c:smooth val="0"/>
          <c:extLst>
            <c:ext xmlns:c16="http://schemas.microsoft.com/office/drawing/2014/chart" uri="{C3380CC4-5D6E-409C-BE32-E72D297353CC}">
              <c16:uniqueId val="{00000002-EA9C-40DD-B0F7-FE7E32F2415A}"/>
            </c:ext>
          </c:extLst>
        </c:ser>
        <c:ser>
          <c:idx val="3"/>
          <c:order val="3"/>
          <c:tx>
            <c:v>3 nodes run GCE</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Comparisions'!$E$22:$E$26</c:f>
              <c:numCache>
                <c:formatCode>General</c:formatCode>
                <c:ptCount val="5"/>
                <c:pt idx="0">
                  <c:v>5078.4622416332304</c:v>
                </c:pt>
                <c:pt idx="1">
                  <c:v>5757.13524949984</c:v>
                </c:pt>
                <c:pt idx="2">
                  <c:v>4003.1524825800302</c:v>
                </c:pt>
                <c:pt idx="3">
                  <c:v>2785.4874363635799</c:v>
                </c:pt>
                <c:pt idx="4">
                  <c:v>0</c:v>
                </c:pt>
              </c:numCache>
            </c:numRef>
          </c:val>
          <c:smooth val="0"/>
          <c:extLst>
            <c:ext xmlns:c16="http://schemas.microsoft.com/office/drawing/2014/chart" uri="{C3380CC4-5D6E-409C-BE32-E72D297353CC}">
              <c16:uniqueId val="{00000003-EA9C-40DD-B0F7-FE7E32F2415A}"/>
            </c:ext>
          </c:extLst>
        </c:ser>
        <c:dLbls>
          <c:showLegendKey val="0"/>
          <c:showVal val="0"/>
          <c:showCatName val="0"/>
          <c:showSerName val="0"/>
          <c:showPercent val="0"/>
          <c:showBubbleSize val="0"/>
        </c:dLbls>
        <c:marker val="1"/>
        <c:smooth val="0"/>
        <c:axId val="178770584"/>
        <c:axId val="178767840"/>
      </c:lineChart>
      <c:catAx>
        <c:axId val="178770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7840"/>
        <c:crosses val="autoZero"/>
        <c:auto val="1"/>
        <c:lblAlgn val="ctr"/>
        <c:lblOffset val="100"/>
        <c:noMultiLvlLbl val="0"/>
      </c:catAx>
      <c:valAx>
        <c:axId val="17876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GCE'!$C$3:$C$7</c:f>
              <c:numCache>
                <c:formatCode>General</c:formatCode>
                <c:ptCount val="5"/>
                <c:pt idx="0">
                  <c:v>113.84396520930107</c:v>
                </c:pt>
                <c:pt idx="1">
                  <c:v>164.13444114218458</c:v>
                </c:pt>
                <c:pt idx="2">
                  <c:v>135.59386290218103</c:v>
                </c:pt>
                <c:pt idx="3">
                  <c:v>0</c:v>
                </c:pt>
                <c:pt idx="4">
                  <c:v>0</c:v>
                </c:pt>
              </c:numCache>
            </c:numRef>
          </c:val>
          <c:smooth val="0"/>
          <c:extLst>
            <c:ext xmlns:c16="http://schemas.microsoft.com/office/drawing/2014/chart" uri="{C3380CC4-5D6E-409C-BE32-E72D297353CC}">
              <c16:uniqueId val="{00000000-92A5-410A-9A66-F2B048ADD7D9}"/>
            </c:ext>
          </c:extLst>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GCE'!$E$3:$E$7</c:f>
              <c:numCache>
                <c:formatCode>General</c:formatCode>
                <c:ptCount val="5"/>
                <c:pt idx="0">
                  <c:v>29.812859572838335</c:v>
                </c:pt>
                <c:pt idx="1">
                  <c:v>29.13086312187049</c:v>
                </c:pt>
                <c:pt idx="2">
                  <c:v>23.217037765064845</c:v>
                </c:pt>
                <c:pt idx="3">
                  <c:v>20.743120862584249</c:v>
                </c:pt>
                <c:pt idx="4">
                  <c:v>0</c:v>
                </c:pt>
              </c:numCache>
            </c:numRef>
          </c:val>
          <c:smooth val="0"/>
          <c:extLst>
            <c:ext xmlns:c16="http://schemas.microsoft.com/office/drawing/2014/chart" uri="{C3380CC4-5D6E-409C-BE32-E72D297353CC}">
              <c16:uniqueId val="{00000001-92A5-410A-9A66-F2B048ADD7D9}"/>
            </c:ext>
          </c:extLst>
        </c:ser>
        <c:dLbls>
          <c:showLegendKey val="0"/>
          <c:showVal val="0"/>
          <c:showCatName val="0"/>
          <c:showSerName val="0"/>
          <c:showPercent val="0"/>
          <c:showBubbleSize val="0"/>
        </c:dLbls>
        <c:marker val="1"/>
        <c:smooth val="0"/>
        <c:axId val="101468432"/>
        <c:axId val="101469216"/>
      </c:lineChart>
      <c:catAx>
        <c:axId val="101468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69216"/>
        <c:crosses val="autoZero"/>
        <c:auto val="1"/>
        <c:lblAlgn val="ctr"/>
        <c:lblOffset val="100"/>
        <c:noMultiLvlLbl val="0"/>
      </c:catAx>
      <c:valAx>
        <c:axId val="101469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684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CTL'!$C$3:$C$7</c:f>
              <c:numCache>
                <c:formatCode>General</c:formatCode>
                <c:ptCount val="5"/>
                <c:pt idx="0">
                  <c:v>129.8831168530489</c:v>
                </c:pt>
                <c:pt idx="1">
                  <c:v>194.70636477835799</c:v>
                </c:pt>
                <c:pt idx="2">
                  <c:v>137.53951304169112</c:v>
                </c:pt>
                <c:pt idx="3">
                  <c:v>121.66061276216865</c:v>
                </c:pt>
                <c:pt idx="4">
                  <c:v>0</c:v>
                </c:pt>
              </c:numCache>
            </c:numRef>
          </c:val>
          <c:smooth val="0"/>
          <c:extLst>
            <c:ext xmlns:c16="http://schemas.microsoft.com/office/drawing/2014/chart" uri="{C3380CC4-5D6E-409C-BE32-E72D297353CC}">
              <c16:uniqueId val="{00000000-9EE1-42F1-BBA1-5F14A2951E83}"/>
            </c:ext>
          </c:extLst>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CTL'!$E$3:$E$7</c:f>
              <c:numCache>
                <c:formatCode>General</c:formatCode>
                <c:ptCount val="5"/>
                <c:pt idx="0">
                  <c:v>34.862633171613247</c:v>
                </c:pt>
                <c:pt idx="1">
                  <c:v>52.498267284600047</c:v>
                </c:pt>
                <c:pt idx="2">
                  <c:v>17.829285518312012</c:v>
                </c:pt>
                <c:pt idx="3">
                  <c:v>30.397490079022251</c:v>
                </c:pt>
                <c:pt idx="4">
                  <c:v>25.777807769279963</c:v>
                </c:pt>
              </c:numCache>
            </c:numRef>
          </c:val>
          <c:smooth val="0"/>
          <c:extLst>
            <c:ext xmlns:c16="http://schemas.microsoft.com/office/drawing/2014/chart" uri="{C3380CC4-5D6E-409C-BE32-E72D297353CC}">
              <c16:uniqueId val="{00000001-9EE1-42F1-BBA1-5F14A2951E83}"/>
            </c:ext>
          </c:extLst>
        </c:ser>
        <c:dLbls>
          <c:showLegendKey val="0"/>
          <c:showVal val="0"/>
          <c:showCatName val="0"/>
          <c:showSerName val="0"/>
          <c:showPercent val="0"/>
          <c:showBubbleSize val="0"/>
        </c:dLbls>
        <c:marker val="1"/>
        <c:smooth val="0"/>
        <c:axId val="101470392"/>
        <c:axId val="101471176"/>
      </c:lineChart>
      <c:catAx>
        <c:axId val="101470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1176"/>
        <c:crosses val="autoZero"/>
        <c:auto val="1"/>
        <c:lblAlgn val="ctr"/>
        <c:lblOffset val="100"/>
        <c:noMultiLvlLbl val="0"/>
      </c:catAx>
      <c:valAx>
        <c:axId val="101471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039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AWS'!$C$3:$C$7</c:f>
              <c:numCache>
                <c:formatCode>General</c:formatCode>
                <c:ptCount val="5"/>
                <c:pt idx="0">
                  <c:v>158.50070225009671</c:v>
                </c:pt>
                <c:pt idx="1">
                  <c:v>188.02722405901241</c:v>
                </c:pt>
                <c:pt idx="2">
                  <c:v>144.1030982905983</c:v>
                </c:pt>
                <c:pt idx="3">
                  <c:v>0</c:v>
                </c:pt>
                <c:pt idx="4">
                  <c:v>0</c:v>
                </c:pt>
              </c:numCache>
            </c:numRef>
          </c:val>
          <c:smooth val="0"/>
          <c:extLst>
            <c:ext xmlns:c16="http://schemas.microsoft.com/office/drawing/2014/chart" uri="{C3380CC4-5D6E-409C-BE32-E72D297353CC}">
              <c16:uniqueId val="{00000000-26BA-4352-9DB3-B36A6D7E3771}"/>
            </c:ext>
          </c:extLst>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AWS'!$E$3:$E$7</c:f>
              <c:numCache>
                <c:formatCode>General</c:formatCode>
                <c:ptCount val="5"/>
                <c:pt idx="0">
                  <c:v>47.49859163466791</c:v>
                </c:pt>
                <c:pt idx="1">
                  <c:v>60.673983328094465</c:v>
                </c:pt>
                <c:pt idx="2">
                  <c:v>55.586164585676144</c:v>
                </c:pt>
                <c:pt idx="3">
                  <c:v>0</c:v>
                </c:pt>
                <c:pt idx="4">
                  <c:v>0</c:v>
                </c:pt>
              </c:numCache>
            </c:numRef>
          </c:val>
          <c:smooth val="0"/>
          <c:extLst>
            <c:ext xmlns:c16="http://schemas.microsoft.com/office/drawing/2014/chart" uri="{C3380CC4-5D6E-409C-BE32-E72D297353CC}">
              <c16:uniqueId val="{00000001-26BA-4352-9DB3-B36A6D7E3771}"/>
            </c:ext>
          </c:extLst>
        </c:ser>
        <c:dLbls>
          <c:showLegendKey val="0"/>
          <c:showVal val="0"/>
          <c:showCatName val="0"/>
          <c:showSerName val="0"/>
          <c:showPercent val="0"/>
          <c:showBubbleSize val="0"/>
        </c:dLbls>
        <c:marker val="1"/>
        <c:smooth val="0"/>
        <c:axId val="101473528"/>
        <c:axId val="102758648"/>
      </c:lineChart>
      <c:catAx>
        <c:axId val="101473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758648"/>
        <c:crosses val="autoZero"/>
        <c:auto val="1"/>
        <c:lblAlgn val="ctr"/>
        <c:lblOffset val="100"/>
        <c:noMultiLvlLbl val="0"/>
      </c:catAx>
      <c:valAx>
        <c:axId val="102758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35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 in one node between providers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Azure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node'!$B$3:$B$7</c:f>
              <c:numCache>
                <c:formatCode>General</c:formatCode>
                <c:ptCount val="5"/>
                <c:pt idx="0">
                  <c:v>21.257746538593544</c:v>
                </c:pt>
                <c:pt idx="1">
                  <c:v>27.039247299458321</c:v>
                </c:pt>
                <c:pt idx="2">
                  <c:v>32.297906805876742</c:v>
                </c:pt>
                <c:pt idx="3">
                  <c:v>29.867626940190394</c:v>
                </c:pt>
                <c:pt idx="4">
                  <c:v>0</c:v>
                </c:pt>
              </c:numCache>
            </c:numRef>
          </c:val>
          <c:smooth val="0"/>
          <c:extLst>
            <c:ext xmlns:c16="http://schemas.microsoft.com/office/drawing/2014/chart" uri="{C3380CC4-5D6E-409C-BE32-E72D297353CC}">
              <c16:uniqueId val="{00000000-879F-4BEB-BDD4-EB63D2698E40}"/>
            </c:ext>
          </c:extLst>
        </c:ser>
        <c:ser>
          <c:idx val="2"/>
          <c:order val="1"/>
          <c:tx>
            <c:v>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node'!$C$3:$C$7</c:f>
              <c:numCache>
                <c:formatCode>General</c:formatCode>
                <c:ptCount val="5"/>
                <c:pt idx="0">
                  <c:v>158.50070225009671</c:v>
                </c:pt>
                <c:pt idx="1">
                  <c:v>188.02722405901241</c:v>
                </c:pt>
                <c:pt idx="2">
                  <c:v>144.1030982905983</c:v>
                </c:pt>
                <c:pt idx="3">
                  <c:v>0</c:v>
                </c:pt>
                <c:pt idx="4">
                  <c:v>0</c:v>
                </c:pt>
              </c:numCache>
            </c:numRef>
          </c:val>
          <c:smooth val="0"/>
          <c:extLst>
            <c:ext xmlns:c16="http://schemas.microsoft.com/office/drawing/2014/chart" uri="{C3380CC4-5D6E-409C-BE32-E72D297353CC}">
              <c16:uniqueId val="{00000001-879F-4BEB-BDD4-EB63D2698E40}"/>
            </c:ext>
          </c:extLst>
        </c:ser>
        <c:ser>
          <c:idx val="1"/>
          <c:order val="2"/>
          <c:tx>
            <c:v>GCE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node'!$D$3:$D$7</c:f>
              <c:numCache>
                <c:formatCode>General</c:formatCode>
                <c:ptCount val="5"/>
                <c:pt idx="0">
                  <c:v>113.84396520930107</c:v>
                </c:pt>
                <c:pt idx="1">
                  <c:v>164.13444114218458</c:v>
                </c:pt>
                <c:pt idx="2">
                  <c:v>135.59386290218103</c:v>
                </c:pt>
                <c:pt idx="3">
                  <c:v>0</c:v>
                </c:pt>
                <c:pt idx="4">
                  <c:v>0</c:v>
                </c:pt>
              </c:numCache>
            </c:numRef>
          </c:val>
          <c:smooth val="0"/>
          <c:extLst>
            <c:ext xmlns:c16="http://schemas.microsoft.com/office/drawing/2014/chart" uri="{C3380CC4-5D6E-409C-BE32-E72D297353CC}">
              <c16:uniqueId val="{00000002-879F-4BEB-BDD4-EB63D2698E40}"/>
            </c:ext>
          </c:extLst>
        </c:ser>
        <c:ser>
          <c:idx val="3"/>
          <c:order val="3"/>
          <c:tx>
            <c:v>CTL</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node'!$E$3:$E$7</c:f>
              <c:numCache>
                <c:formatCode>General</c:formatCode>
                <c:ptCount val="5"/>
                <c:pt idx="0">
                  <c:v>129.8831168530489</c:v>
                </c:pt>
                <c:pt idx="1">
                  <c:v>194.70636477835799</c:v>
                </c:pt>
                <c:pt idx="2">
                  <c:v>137.53951304169112</c:v>
                </c:pt>
                <c:pt idx="3">
                  <c:v>121.66061276216865</c:v>
                </c:pt>
                <c:pt idx="4">
                  <c:v>0</c:v>
                </c:pt>
              </c:numCache>
            </c:numRef>
          </c:val>
          <c:smooth val="0"/>
          <c:extLst>
            <c:ext xmlns:c16="http://schemas.microsoft.com/office/drawing/2014/chart" uri="{C3380CC4-5D6E-409C-BE32-E72D297353CC}">
              <c16:uniqueId val="{00000003-879F-4BEB-BDD4-EB63D2698E40}"/>
            </c:ext>
          </c:extLst>
        </c:ser>
        <c:dLbls>
          <c:showLegendKey val="0"/>
          <c:showVal val="0"/>
          <c:showCatName val="0"/>
          <c:showSerName val="0"/>
          <c:showPercent val="0"/>
          <c:showBubbleSize val="0"/>
        </c:dLbls>
        <c:marker val="1"/>
        <c:smooth val="0"/>
        <c:axId val="144973832"/>
        <c:axId val="144973048"/>
      </c:lineChart>
      <c:catAx>
        <c:axId val="1449738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3048"/>
        <c:crosses val="autoZero"/>
        <c:auto val="1"/>
        <c:lblAlgn val="ctr"/>
        <c:lblOffset val="100"/>
        <c:noMultiLvlLbl val="0"/>
      </c:catAx>
      <c:valAx>
        <c:axId val="144973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38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32570821820694623"/>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 in three nodes between providers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Azure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node'!$B$3:$B$7</c:f>
              <c:numCache>
                <c:formatCode>General</c:formatCode>
                <c:ptCount val="5"/>
                <c:pt idx="0">
                  <c:v>21.257746538593544</c:v>
                </c:pt>
                <c:pt idx="1">
                  <c:v>27.039247299458321</c:v>
                </c:pt>
                <c:pt idx="2">
                  <c:v>32.297906805876742</c:v>
                </c:pt>
                <c:pt idx="3">
                  <c:v>29.867626940190394</c:v>
                </c:pt>
                <c:pt idx="4">
                  <c:v>0</c:v>
                </c:pt>
              </c:numCache>
            </c:numRef>
          </c:val>
          <c:smooth val="0"/>
          <c:extLst>
            <c:ext xmlns:c16="http://schemas.microsoft.com/office/drawing/2014/chart" uri="{C3380CC4-5D6E-409C-BE32-E72D297353CC}">
              <c16:uniqueId val="{00000000-BAF8-475C-B0A2-1EB994289F03}"/>
            </c:ext>
          </c:extLst>
        </c:ser>
        <c:ser>
          <c:idx val="2"/>
          <c:order val="1"/>
          <c:tx>
            <c:v>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nodes'!$C$3:$C$7</c:f>
              <c:numCache>
                <c:formatCode>General</c:formatCode>
                <c:ptCount val="5"/>
                <c:pt idx="0">
                  <c:v>47.49859163466791</c:v>
                </c:pt>
                <c:pt idx="1">
                  <c:v>60.673983328094465</c:v>
                </c:pt>
                <c:pt idx="2">
                  <c:v>55.586164585676144</c:v>
                </c:pt>
                <c:pt idx="3">
                  <c:v>0</c:v>
                </c:pt>
                <c:pt idx="4">
                  <c:v>0</c:v>
                </c:pt>
              </c:numCache>
            </c:numRef>
          </c:val>
          <c:smooth val="0"/>
          <c:extLst>
            <c:ext xmlns:c16="http://schemas.microsoft.com/office/drawing/2014/chart" uri="{C3380CC4-5D6E-409C-BE32-E72D297353CC}">
              <c16:uniqueId val="{00000001-BAF8-475C-B0A2-1EB994289F03}"/>
            </c:ext>
          </c:extLst>
        </c:ser>
        <c:ser>
          <c:idx val="1"/>
          <c:order val="2"/>
          <c:tx>
            <c:v>GCE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nodes'!$D$3:$D$7</c:f>
              <c:numCache>
                <c:formatCode>General</c:formatCode>
                <c:ptCount val="5"/>
                <c:pt idx="0">
                  <c:v>29.812859572838335</c:v>
                </c:pt>
                <c:pt idx="1">
                  <c:v>29.13086312187049</c:v>
                </c:pt>
                <c:pt idx="2">
                  <c:v>23.217037765064845</c:v>
                </c:pt>
                <c:pt idx="3">
                  <c:v>20.743120862584249</c:v>
                </c:pt>
                <c:pt idx="4">
                  <c:v>0</c:v>
                </c:pt>
              </c:numCache>
            </c:numRef>
          </c:val>
          <c:smooth val="0"/>
          <c:extLst>
            <c:ext xmlns:c16="http://schemas.microsoft.com/office/drawing/2014/chart" uri="{C3380CC4-5D6E-409C-BE32-E72D297353CC}">
              <c16:uniqueId val="{00000002-BAF8-475C-B0A2-1EB994289F03}"/>
            </c:ext>
          </c:extLst>
        </c:ser>
        <c:ser>
          <c:idx val="3"/>
          <c:order val="3"/>
          <c:tx>
            <c:v>CTL</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nodes'!$E$3:$E$7</c:f>
              <c:numCache>
                <c:formatCode>General</c:formatCode>
                <c:ptCount val="5"/>
                <c:pt idx="0">
                  <c:v>34.862633171613247</c:v>
                </c:pt>
                <c:pt idx="1">
                  <c:v>52.498267284600047</c:v>
                </c:pt>
                <c:pt idx="2">
                  <c:v>17.829285518312012</c:v>
                </c:pt>
                <c:pt idx="3">
                  <c:v>30.397490079022251</c:v>
                </c:pt>
                <c:pt idx="4">
                  <c:v>25.777807769279963</c:v>
                </c:pt>
              </c:numCache>
            </c:numRef>
          </c:val>
          <c:smooth val="0"/>
          <c:extLst>
            <c:ext xmlns:c16="http://schemas.microsoft.com/office/drawing/2014/chart" uri="{C3380CC4-5D6E-409C-BE32-E72D297353CC}">
              <c16:uniqueId val="{00000003-BAF8-475C-B0A2-1EB994289F03}"/>
            </c:ext>
          </c:extLst>
        </c:ser>
        <c:dLbls>
          <c:showLegendKey val="0"/>
          <c:showVal val="0"/>
          <c:showCatName val="0"/>
          <c:showSerName val="0"/>
          <c:showPercent val="0"/>
          <c:showBubbleSize val="0"/>
        </c:dLbls>
        <c:marker val="1"/>
        <c:smooth val="0"/>
        <c:axId val="144975400"/>
        <c:axId val="144978144"/>
      </c:lineChart>
      <c:catAx>
        <c:axId val="1449754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8144"/>
        <c:crosses val="autoZero"/>
        <c:auto val="1"/>
        <c:lblAlgn val="ctr"/>
        <c:lblOffset val="100"/>
        <c:noMultiLvlLbl val="0"/>
      </c:catAx>
      <c:valAx>
        <c:axId val="144978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54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32570821820694623"/>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4.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6.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7.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8.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9.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6D46D-CBC6-4F92-AE30-C51B54EA57A1}" type="datetimeFigureOut">
              <a:rPr lang="en-US" smtClean="0"/>
              <a:t>3/14/2017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2668C-3E9D-4CED-A13A-135F3C5ADF56}" type="slidenum">
              <a:rPr lang="en-US" smtClean="0"/>
              <a:t>‹#›</a:t>
            </a:fld>
            <a:endParaRPr lang="en-US"/>
          </a:p>
        </p:txBody>
      </p:sp>
    </p:spTree>
    <p:extLst>
      <p:ext uri="{BB962C8B-B14F-4D97-AF65-F5344CB8AC3E}">
        <p14:creationId xmlns:p14="http://schemas.microsoft.com/office/powerpoint/2010/main" val="357064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2668C-3E9D-4CED-A13A-135F3C5ADF56}" type="slidenum">
              <a:rPr lang="en-US" smtClean="0"/>
              <a:t>1</a:t>
            </a:fld>
            <a:endParaRPr lang="en-US"/>
          </a:p>
        </p:txBody>
      </p:sp>
    </p:spTree>
    <p:extLst>
      <p:ext uri="{BB962C8B-B14F-4D97-AF65-F5344CB8AC3E}">
        <p14:creationId xmlns:p14="http://schemas.microsoft.com/office/powerpoint/2010/main" val="379349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a:t>
            </a:r>
            <a:r>
              <a:rPr lang="en-US" b="1" baseline="0" dirty="0"/>
              <a:t> </a:t>
            </a:r>
            <a:r>
              <a:rPr lang="en-US" dirty="0"/>
              <a:t>http://commondatastorage.googleapis.com/io2012/presentations/live%20to%20website/313.pdf</a:t>
            </a:r>
          </a:p>
        </p:txBody>
      </p:sp>
      <p:sp>
        <p:nvSpPr>
          <p:cNvPr id="4" name="Slide Number Placeholder 3"/>
          <p:cNvSpPr>
            <a:spLocks noGrp="1"/>
          </p:cNvSpPr>
          <p:nvPr>
            <p:ph type="sldNum" sz="quarter" idx="10"/>
          </p:nvPr>
        </p:nvSpPr>
        <p:spPr/>
        <p:txBody>
          <a:bodyPr/>
          <a:lstStyle/>
          <a:p>
            <a:fld id="{3772668C-3E9D-4CED-A13A-135F3C5ADF56}" type="slidenum">
              <a:rPr lang="en-US" smtClean="0"/>
              <a:t>4</a:t>
            </a:fld>
            <a:endParaRPr lang="en-US"/>
          </a:p>
        </p:txBody>
      </p:sp>
    </p:spTree>
    <p:extLst>
      <p:ext uri="{BB962C8B-B14F-4D97-AF65-F5344CB8AC3E}">
        <p14:creationId xmlns:p14="http://schemas.microsoft.com/office/powerpoint/2010/main" val="236595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vim workload_test40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recordcount</a:t>
            </a:r>
            <a:r>
              <a:rPr lang="en-US" sz="1200" b="0" i="0" kern="1200" dirty="0">
                <a:solidFill>
                  <a:schemeClr val="tx1"/>
                </a:solidFill>
                <a:effectLst/>
                <a:latin typeface="+mn-lt"/>
                <a:ea typeface="+mn-ea"/>
                <a:cs typeface="+mn-cs"/>
              </a:rPr>
              <a:t>=536871</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operationcount</a:t>
            </a:r>
            <a:r>
              <a:rPr lang="en-US" sz="1200" b="0" i="0" kern="1200" dirty="0">
                <a:solidFill>
                  <a:schemeClr val="tx1"/>
                </a:solidFill>
                <a:effectLst/>
                <a:latin typeface="+mn-lt"/>
                <a:ea typeface="+mn-ea"/>
                <a:cs typeface="+mn-cs"/>
              </a:rPr>
              <a:t>=400000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workload=</a:t>
            </a:r>
            <a:r>
              <a:rPr lang="en-US" sz="1200" b="0" i="0" kern="1200" dirty="0" err="1">
                <a:solidFill>
                  <a:schemeClr val="tx1"/>
                </a:solidFill>
                <a:effectLst/>
                <a:latin typeface="+mn-lt"/>
                <a:ea typeface="+mn-ea"/>
                <a:cs typeface="+mn-cs"/>
              </a:rPr>
              <a:t>com.yahoo.ycsb.workloads.CoreWorkload</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readallfields</a:t>
            </a:r>
            <a:r>
              <a:rPr lang="en-US" sz="1200" b="0" i="0" kern="1200" dirty="0">
                <a:solidFill>
                  <a:schemeClr val="tx1"/>
                </a:solidFill>
                <a:effectLst/>
                <a:latin typeface="+mn-lt"/>
                <a:ea typeface="+mn-ea"/>
                <a:cs typeface="+mn-cs"/>
              </a:rPr>
              <a:t>=true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readproportion</a:t>
            </a:r>
            <a:r>
              <a:rPr lang="en-US" sz="1200" b="0" i="0" kern="1200" dirty="0">
                <a:solidFill>
                  <a:schemeClr val="tx1"/>
                </a:solidFill>
                <a:effectLst/>
                <a:latin typeface="+mn-lt"/>
                <a:ea typeface="+mn-ea"/>
                <a:cs typeface="+mn-cs"/>
              </a:rPr>
              <a:t>=0.5435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updateproportion</a:t>
            </a:r>
            <a:r>
              <a:rPr lang="en-US" sz="1200" b="0" i="0" kern="1200" dirty="0">
                <a:solidFill>
                  <a:schemeClr val="tx1"/>
                </a:solidFill>
                <a:effectLst/>
                <a:latin typeface="+mn-lt"/>
                <a:ea typeface="+mn-ea"/>
                <a:cs typeface="+mn-cs"/>
              </a:rPr>
              <a:t>=0.4565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scanproportion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insertproportion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requestdistribution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zipfian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vim workload_test320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recordcount</a:t>
            </a:r>
            <a:r>
              <a:rPr lang="en-US" sz="1200" b="0" i="0" kern="1200" dirty="0">
                <a:solidFill>
                  <a:schemeClr val="tx1"/>
                </a:solidFill>
                <a:effectLst/>
                <a:latin typeface="+mn-lt"/>
                <a:ea typeface="+mn-ea"/>
                <a:cs typeface="+mn-cs"/>
              </a:rPr>
              <a:t>=3543348</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operationcount</a:t>
            </a:r>
            <a:r>
              <a:rPr lang="en-US" sz="1200" b="0" i="0" kern="1200" dirty="0">
                <a:solidFill>
                  <a:schemeClr val="tx1"/>
                </a:solidFill>
                <a:effectLst/>
                <a:latin typeface="+mn-lt"/>
                <a:ea typeface="+mn-ea"/>
                <a:cs typeface="+mn-cs"/>
              </a:rPr>
              <a:t>=3200000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workload=</a:t>
            </a:r>
            <a:r>
              <a:rPr lang="en-US" sz="1200" b="0" i="0" kern="1200" dirty="0" err="1">
                <a:solidFill>
                  <a:schemeClr val="tx1"/>
                </a:solidFill>
                <a:effectLst/>
                <a:latin typeface="+mn-lt"/>
                <a:ea typeface="+mn-ea"/>
                <a:cs typeface="+mn-cs"/>
              </a:rPr>
              <a:t>com.yahoo.ycsb.workloads.CoreWorkload</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readallfields</a:t>
            </a:r>
            <a:r>
              <a:rPr lang="en-US" sz="1200" b="0" i="0" kern="1200" dirty="0">
                <a:solidFill>
                  <a:schemeClr val="tx1"/>
                </a:solidFill>
                <a:effectLst/>
                <a:latin typeface="+mn-lt"/>
                <a:ea typeface="+mn-ea"/>
                <a:cs typeface="+mn-cs"/>
              </a:rPr>
              <a:t>=true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readproportion</a:t>
            </a:r>
            <a:r>
              <a:rPr lang="en-US" sz="1200" b="0" i="0" kern="1200" dirty="0">
                <a:solidFill>
                  <a:schemeClr val="tx1"/>
                </a:solidFill>
                <a:effectLst/>
                <a:latin typeface="+mn-lt"/>
                <a:ea typeface="+mn-ea"/>
                <a:cs typeface="+mn-cs"/>
              </a:rPr>
              <a:t>=0.5435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updateproportion</a:t>
            </a:r>
            <a:r>
              <a:rPr lang="en-US" sz="1200" b="0" i="0" kern="1200" dirty="0">
                <a:solidFill>
                  <a:schemeClr val="tx1"/>
                </a:solidFill>
                <a:effectLst/>
                <a:latin typeface="+mn-lt"/>
                <a:ea typeface="+mn-ea"/>
                <a:cs typeface="+mn-cs"/>
              </a:rPr>
              <a:t>=0.4565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scanproportion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insertproportion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requestdistribution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zipfian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vim workload_test640</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recordcount</a:t>
            </a:r>
            <a:r>
              <a:rPr lang="en-US" sz="1200" b="0" i="0" kern="1200" dirty="0">
                <a:solidFill>
                  <a:schemeClr val="tx1"/>
                </a:solidFill>
                <a:effectLst/>
                <a:latin typeface="+mn-lt"/>
                <a:ea typeface="+mn-ea"/>
                <a:cs typeface="+mn-cs"/>
              </a:rPr>
              <a:t>=6120328</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operationcount</a:t>
            </a:r>
            <a:r>
              <a:rPr lang="en-US" sz="1200" b="0" i="0" kern="1200" dirty="0">
                <a:solidFill>
                  <a:schemeClr val="tx1"/>
                </a:solidFill>
                <a:effectLst/>
                <a:latin typeface="+mn-lt"/>
                <a:ea typeface="+mn-ea"/>
                <a:cs typeface="+mn-cs"/>
              </a:rPr>
              <a:t>=6400000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workload=</a:t>
            </a:r>
            <a:r>
              <a:rPr lang="en-US" sz="1200" b="0" i="0" kern="1200" dirty="0" err="1">
                <a:solidFill>
                  <a:schemeClr val="tx1"/>
                </a:solidFill>
                <a:effectLst/>
                <a:latin typeface="+mn-lt"/>
                <a:ea typeface="+mn-ea"/>
                <a:cs typeface="+mn-cs"/>
              </a:rPr>
              <a:t>com.yahoo.ycsb.workloads.CoreWorkload</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readallfields</a:t>
            </a:r>
            <a:r>
              <a:rPr lang="en-US" sz="1200" b="0" i="0" kern="1200" dirty="0">
                <a:solidFill>
                  <a:schemeClr val="tx1"/>
                </a:solidFill>
                <a:effectLst/>
                <a:latin typeface="+mn-lt"/>
                <a:ea typeface="+mn-ea"/>
                <a:cs typeface="+mn-cs"/>
              </a:rPr>
              <a:t>=true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readproportion</a:t>
            </a:r>
            <a:r>
              <a:rPr lang="en-US" sz="1200" b="0" i="0" kern="1200" dirty="0">
                <a:solidFill>
                  <a:schemeClr val="tx1"/>
                </a:solidFill>
                <a:effectLst/>
                <a:latin typeface="+mn-lt"/>
                <a:ea typeface="+mn-ea"/>
                <a:cs typeface="+mn-cs"/>
              </a:rPr>
              <a:t>=0.5435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updateproportion</a:t>
            </a:r>
            <a:r>
              <a:rPr lang="en-US" sz="1200" b="0" i="0" kern="1200" dirty="0">
                <a:solidFill>
                  <a:schemeClr val="tx1"/>
                </a:solidFill>
                <a:effectLst/>
                <a:latin typeface="+mn-lt"/>
                <a:ea typeface="+mn-ea"/>
                <a:cs typeface="+mn-cs"/>
              </a:rPr>
              <a:t>=0.4565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scanproportion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insertproportion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requestdistribution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zipfian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vim workload_test1200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recordcount</a:t>
            </a:r>
            <a:r>
              <a:rPr lang="en-US" sz="1200" b="0" i="0" kern="1200" dirty="0">
                <a:solidFill>
                  <a:schemeClr val="tx1"/>
                </a:solidFill>
                <a:effectLst/>
                <a:latin typeface="+mn-lt"/>
                <a:ea typeface="+mn-ea"/>
                <a:cs typeface="+mn-cs"/>
              </a:rPr>
              <a:t>=10630044</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operationcount</a:t>
            </a:r>
            <a:r>
              <a:rPr lang="en-US" sz="1200" b="0" i="0" kern="1200" dirty="0">
                <a:solidFill>
                  <a:schemeClr val="tx1"/>
                </a:solidFill>
                <a:effectLst/>
                <a:latin typeface="+mn-lt"/>
                <a:ea typeface="+mn-ea"/>
                <a:cs typeface="+mn-cs"/>
              </a:rPr>
              <a:t>=12000000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workload=</a:t>
            </a:r>
            <a:r>
              <a:rPr lang="en-US" sz="1200" b="0" i="0" kern="1200" dirty="0" err="1">
                <a:solidFill>
                  <a:schemeClr val="tx1"/>
                </a:solidFill>
                <a:effectLst/>
                <a:latin typeface="+mn-lt"/>
                <a:ea typeface="+mn-ea"/>
                <a:cs typeface="+mn-cs"/>
              </a:rPr>
              <a:t>com.yahoo.ycsb.workloads.CoreWorkload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readallfields</a:t>
            </a:r>
            <a:r>
              <a:rPr lang="en-US" sz="1200" b="0" i="0" kern="1200" dirty="0">
                <a:solidFill>
                  <a:schemeClr val="tx1"/>
                </a:solidFill>
                <a:effectLst/>
                <a:latin typeface="+mn-lt"/>
                <a:ea typeface="+mn-ea"/>
                <a:cs typeface="+mn-cs"/>
              </a:rPr>
              <a:t>=true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readproportion</a:t>
            </a:r>
            <a:r>
              <a:rPr lang="en-US" sz="1200" b="0" i="0" kern="1200" dirty="0">
                <a:solidFill>
                  <a:schemeClr val="tx1"/>
                </a:solidFill>
                <a:effectLst/>
                <a:latin typeface="+mn-lt"/>
                <a:ea typeface="+mn-ea"/>
                <a:cs typeface="+mn-cs"/>
              </a:rPr>
              <a:t>=0.5435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updateproportion</a:t>
            </a:r>
            <a:r>
              <a:rPr lang="en-US" sz="1200" b="0" i="0" kern="1200" dirty="0">
                <a:solidFill>
                  <a:schemeClr val="tx1"/>
                </a:solidFill>
                <a:effectLst/>
                <a:latin typeface="+mn-lt"/>
                <a:ea typeface="+mn-ea"/>
                <a:cs typeface="+mn-cs"/>
              </a:rPr>
              <a:t>=0.4565</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scanproportion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insertproportion</a:t>
            </a:r>
            <a:r>
              <a:rPr lang="en-US" sz="1200" b="0" i="0" kern="1200" dirty="0">
                <a:solidFill>
                  <a:schemeClr val="tx1"/>
                </a:solidFill>
                <a:effectLst/>
                <a:latin typeface="+mn-lt"/>
                <a:ea typeface="+mn-ea"/>
                <a:cs typeface="+mn-cs"/>
              </a:rPr>
              <a:t>=0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requestdistribution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zipfian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23</a:t>
            </a:fld>
            <a:endParaRPr lang="en-US"/>
          </a:p>
        </p:txBody>
      </p:sp>
    </p:spTree>
    <p:extLst>
      <p:ext uri="{BB962C8B-B14F-4D97-AF65-F5344CB8AC3E}">
        <p14:creationId xmlns:p14="http://schemas.microsoft.com/office/powerpoint/2010/main" val="1778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11. Repeat benchmark with different configurations.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//Note: benchmark for 40 concurrent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load cassandra-10 -P workloads/workload_test40 -p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40 -p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/load_40</a:t>
            </a:r>
            <a:br>
              <a:rPr lang="en-US" dirty="0"/>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run cassandra-10 -P workloads/workload_test40 -p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40 -p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/run_40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drop table data;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CREATE TABLE </a:t>
            </a:r>
            <a:r>
              <a:rPr lang="en-US" sz="1200" b="0" i="0" kern="1200" dirty="0" err="1">
                <a:solidFill>
                  <a:schemeClr val="tx1"/>
                </a:solidFill>
                <a:effectLst/>
                <a:latin typeface="+mn-lt"/>
                <a:ea typeface="+mn-ea"/>
                <a:cs typeface="+mn-cs"/>
              </a:rPr>
              <a:t>usertable.data</a:t>
            </a:r>
            <a:r>
              <a:rPr lang="en-US" sz="1200" b="0" i="0" kern="1200" dirty="0">
                <a:solidFill>
                  <a:schemeClr val="tx1"/>
                </a:solidFill>
                <a:effectLst/>
                <a:latin typeface="+mn-lt"/>
                <a:ea typeface="+mn-ea"/>
                <a:cs typeface="+mn-cs"/>
              </a:rPr>
              <a:t> ( key blob, column1 text, value blob, PRIMARY KEY (key, column1)) WITH COMPACT STORAGE AND CLUSTERING ORDER BY (column1 ASC);</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//Note: benchmark for 320 concurrent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load cassandra-10 -P workloads/workload_test320 -p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320 -p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/load_320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run cassandra-10 -P workloads/workload_test320 -p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320 -p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/run_320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drop table data;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CREATE TABLE </a:t>
            </a:r>
            <a:r>
              <a:rPr lang="en-US" sz="1200" b="0" i="0" kern="1200" dirty="0" err="1">
                <a:solidFill>
                  <a:schemeClr val="tx1"/>
                </a:solidFill>
                <a:effectLst/>
                <a:latin typeface="+mn-lt"/>
                <a:ea typeface="+mn-ea"/>
                <a:cs typeface="+mn-cs"/>
              </a:rPr>
              <a:t>usertable.data</a:t>
            </a:r>
            <a:r>
              <a:rPr lang="en-US" sz="1200" b="0" i="0" kern="1200" dirty="0">
                <a:solidFill>
                  <a:schemeClr val="tx1"/>
                </a:solidFill>
                <a:effectLst/>
                <a:latin typeface="+mn-lt"/>
                <a:ea typeface="+mn-ea"/>
                <a:cs typeface="+mn-cs"/>
              </a:rPr>
              <a:t> ( key blob, column1 text, value blob, PRIMARY KEY (key, column1)) WITH COMPACT STORAGE AND CLUSTERING ORDER BY (column1 ASC);</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//Note: benchmark for 640 concurrent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load cassandra-10 -P workloads/workload_test640 -p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640 -p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/load_640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run cassandra-10 -P workloads/workload_test640 -p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640 -p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/run_640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drop table data;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CREATE TABLE </a:t>
            </a:r>
            <a:r>
              <a:rPr lang="en-US" sz="1200" b="0" i="0" kern="1200" dirty="0" err="1">
                <a:solidFill>
                  <a:schemeClr val="tx1"/>
                </a:solidFill>
                <a:effectLst/>
                <a:latin typeface="+mn-lt"/>
                <a:ea typeface="+mn-ea"/>
                <a:cs typeface="+mn-cs"/>
              </a:rPr>
              <a:t>usertable.data</a:t>
            </a:r>
            <a:r>
              <a:rPr lang="en-US" sz="1200" b="0" i="0" kern="1200" dirty="0">
                <a:solidFill>
                  <a:schemeClr val="tx1"/>
                </a:solidFill>
                <a:effectLst/>
                <a:latin typeface="+mn-lt"/>
                <a:ea typeface="+mn-ea"/>
                <a:cs typeface="+mn-cs"/>
              </a:rPr>
              <a:t> ( key blob, column1 text, value blob, PRIMARY KEY (key, column1)) WITH COMPACT STORAGE AND CLUSTERING ORDER BY (column1 ASC);</a:t>
            </a:r>
          </a:p>
          <a:p>
            <a:br>
              <a:rPr lang="en-US" sz="1200" b="0" i="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//Note: benchmark for 1200 concurrent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load cassandra-10 -P workloads/workload_test1200 -p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1200 -p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/load_1200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t>
            </a:r>
            <a:r>
              <a:rPr lang="en-US" sz="1200" b="0" i="0" kern="1200" dirty="0" err="1">
                <a:solidFill>
                  <a:schemeClr val="tx1"/>
                </a:solidFill>
                <a:effectLst/>
                <a:latin typeface="+mn-lt"/>
                <a:ea typeface="+mn-ea"/>
                <a:cs typeface="+mn-cs"/>
              </a:rPr>
              <a:t>ycsb</a:t>
            </a:r>
            <a:r>
              <a:rPr lang="en-US" sz="1200" b="0" i="0" kern="1200" dirty="0">
                <a:solidFill>
                  <a:schemeClr val="tx1"/>
                </a:solidFill>
                <a:effectLst/>
                <a:latin typeface="+mn-lt"/>
                <a:ea typeface="+mn-ea"/>
                <a:cs typeface="+mn-cs"/>
              </a:rPr>
              <a:t> run cassandra-10 -P workloads/workload_test1200 -p hosts=&lt;</a:t>
            </a:r>
            <a:r>
              <a:rPr lang="en-US" sz="1200" b="0" i="0" kern="1200" dirty="0" err="1">
                <a:solidFill>
                  <a:schemeClr val="tx1"/>
                </a:solidFill>
                <a:effectLst/>
                <a:latin typeface="+mn-lt"/>
                <a:ea typeface="+mn-ea"/>
                <a:cs typeface="+mn-cs"/>
              </a:rPr>
              <a:t>IPAddress</a:t>
            </a:r>
            <a:r>
              <a:rPr lang="en-US" sz="1200" b="0" i="0" kern="1200" dirty="0">
                <a:solidFill>
                  <a:schemeClr val="tx1"/>
                </a:solidFill>
                <a:effectLst/>
                <a:latin typeface="+mn-lt"/>
                <a:ea typeface="+mn-ea"/>
                <a:cs typeface="+mn-cs"/>
              </a:rPr>
              <a:t>&gt; -threads 1200 -p </a:t>
            </a:r>
            <a:r>
              <a:rPr lang="en-US" sz="1200" b="0" i="0" kern="1200" dirty="0" err="1">
                <a:solidFill>
                  <a:schemeClr val="tx1"/>
                </a:solidFill>
                <a:effectLst/>
                <a:latin typeface="+mn-lt"/>
                <a:ea typeface="+mn-ea"/>
                <a:cs typeface="+mn-cs"/>
              </a:rPr>
              <a:t>columnfamily</a:t>
            </a:r>
            <a:r>
              <a:rPr lang="en-US" sz="1200" b="0" i="0" kern="1200" dirty="0">
                <a:solidFill>
                  <a:schemeClr val="tx1"/>
                </a:solidFill>
                <a:effectLst/>
                <a:latin typeface="+mn-lt"/>
                <a:ea typeface="+mn-ea"/>
                <a:cs typeface="+mn-cs"/>
              </a:rPr>
              <a:t>=data -s &gt; </a:t>
            </a:r>
            <a:r>
              <a:rPr lang="en-US" sz="1200" b="0" i="0" kern="1200" dirty="0" err="1">
                <a:solidFill>
                  <a:schemeClr val="tx1"/>
                </a:solidFill>
                <a:effectLst/>
                <a:latin typeface="+mn-lt"/>
                <a:ea typeface="+mn-ea"/>
                <a:cs typeface="+mn-cs"/>
              </a:rPr>
              <a:t>results_Cassandra</a:t>
            </a:r>
            <a:r>
              <a:rPr lang="en-US" sz="1200" b="0" i="0" kern="1200" dirty="0">
                <a:solidFill>
                  <a:schemeClr val="tx1"/>
                </a:solidFill>
                <a:effectLst/>
                <a:latin typeface="+mn-lt"/>
                <a:ea typeface="+mn-ea"/>
                <a:cs typeface="+mn-cs"/>
              </a:rPr>
              <a:t>/run_1200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drop table data;</a:t>
            </a:r>
          </a:p>
          <a:p>
            <a:r>
              <a:rPr lang="en-US" sz="1200" b="0" i="0" kern="1200" dirty="0">
                <a:solidFill>
                  <a:schemeClr val="tx1"/>
                </a:solidFill>
                <a:effectLst/>
                <a:latin typeface="+mn-lt"/>
                <a:ea typeface="+mn-ea"/>
                <a:cs typeface="+mn-cs"/>
              </a:rPr>
              <a:t>CREATE TABLE </a:t>
            </a:r>
            <a:r>
              <a:rPr lang="en-US" sz="1200" b="0" i="0" kern="1200" dirty="0" err="1">
                <a:solidFill>
                  <a:schemeClr val="tx1"/>
                </a:solidFill>
                <a:effectLst/>
                <a:latin typeface="+mn-lt"/>
                <a:ea typeface="+mn-ea"/>
                <a:cs typeface="+mn-cs"/>
              </a:rPr>
              <a:t>usertable.data</a:t>
            </a:r>
            <a:r>
              <a:rPr lang="en-US" sz="1200" b="0" i="0" kern="1200" dirty="0">
                <a:solidFill>
                  <a:schemeClr val="tx1"/>
                </a:solidFill>
                <a:effectLst/>
                <a:latin typeface="+mn-lt"/>
                <a:ea typeface="+mn-ea"/>
                <a:cs typeface="+mn-cs"/>
              </a:rPr>
              <a:t> ( key blob, column1 text, value blob, PRIMARY KEY (key, column1)) WITH COMPACT STORAGE AND CLUSTERING ORDER BY (column1 ASC);</a:t>
            </a:r>
          </a:p>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24</a:t>
            </a:fld>
            <a:endParaRPr lang="en-US"/>
          </a:p>
        </p:txBody>
      </p:sp>
    </p:spTree>
    <p:extLst>
      <p:ext uri="{BB962C8B-B14F-4D97-AF65-F5344CB8AC3E}">
        <p14:creationId xmlns:p14="http://schemas.microsoft.com/office/powerpoint/2010/main" val="142727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44</a:t>
            </a:fld>
            <a:endParaRPr lang="en-US"/>
          </a:p>
        </p:txBody>
      </p:sp>
    </p:spTree>
    <p:extLst>
      <p:ext uri="{BB962C8B-B14F-4D97-AF65-F5344CB8AC3E}">
        <p14:creationId xmlns:p14="http://schemas.microsoft.com/office/powerpoint/2010/main" val="63595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99</a:t>
            </a:fld>
            <a:endParaRPr lang="en-US"/>
          </a:p>
        </p:txBody>
      </p:sp>
    </p:spTree>
    <p:extLst>
      <p:ext uri="{BB962C8B-B14F-4D97-AF65-F5344CB8AC3E}">
        <p14:creationId xmlns:p14="http://schemas.microsoft.com/office/powerpoint/2010/main" val="3978191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7A0F3D-25BC-4A62-8CA1-5DF67C79A808}" type="datetime1">
              <a:rPr lang="en-US" smtClean="0"/>
              <a:t>3/14/2017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138BB0-6DB6-4B16-8E13-A78C0E06B6A5}" type="datetime1">
              <a:rPr lang="en-US" smtClean="0"/>
              <a:t>3/14/2017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9AD4E-2AA0-4264-A3A6-C9A6A70F4668}" type="datetime1">
              <a:rPr lang="en-US" smtClean="0"/>
              <a:t>3/14/2017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3C7910-1B23-4404-A7F1-A63462F546E1}"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988B26D4-C477-4D13-BCA1-0FE85C33F50A}" type="slidenum">
              <a:rPr lang="en-US" smtClean="0"/>
              <a:t>‹#›</a:t>
            </a:fld>
            <a:endParaRPr lang="en-US"/>
          </a:p>
        </p:txBody>
      </p:sp>
    </p:spTree>
    <p:extLst>
      <p:ext uri="{BB962C8B-B14F-4D97-AF65-F5344CB8AC3E}">
        <p14:creationId xmlns:p14="http://schemas.microsoft.com/office/powerpoint/2010/main" val="3812340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B523EF-8C20-4707-B84D-AD88602B3749}"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7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8A51FD-0398-45AB-B2EF-C600BEA851EF}"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76031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C001DA-2ACA-45E7-9021-EBE7025C7032}"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19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61C958-E661-40B4-A269-DCC44A0F4320}"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920762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D0545-0A1B-4FC1-9B36-C3D99B57F230}" type="datetime1">
              <a:rPr lang="en-US" smtClean="0"/>
              <a:t>3/14/2017</a:t>
            </a:fld>
            <a:endParaRPr lang="en-US"/>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685992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F1F39C-B0FD-403B-A3E6-B8FD3DDE1112}"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018270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F8C8ED-C779-4BA7-B2B0-1558D0E9D720}" type="datetime1">
              <a:rPr lang="en-US" smtClean="0"/>
              <a:t>3/14/2017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80847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17A916-D926-4C16-9523-AE01BC2ACD49}" type="datetime1">
              <a:rPr lang="en-US" smtClean="0"/>
              <a:t>3/14/2017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E94DF6-3371-41A5-90CA-BDFEF6323163}" type="datetime1">
              <a:rPr lang="en-US" smtClean="0"/>
              <a:t>3/14/2017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4C7B1-03AF-4BC2-9A80-57138FC134CD}" type="slidenum">
              <a:rPr lang="en-US" smtClean="0"/>
              <a:t>‹#›</a:t>
            </a:fld>
            <a:endParaRPr lang="en-US"/>
          </a:p>
        </p:txBody>
      </p:sp>
    </p:spTree>
    <p:extLst>
      <p:ext uri="{BB962C8B-B14F-4D97-AF65-F5344CB8AC3E}">
        <p14:creationId xmlns:p14="http://schemas.microsoft.com/office/powerpoint/2010/main" val="248987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F828C-ED6F-452F-B97E-59DBCF1CB07B}"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967063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F1C0F-B0DD-4A61-9906-292CC5CAD48E}"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784016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19217-5445-44AB-B495-D208F081AD78}"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305111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8CE1A2-8E5C-4B5C-A83F-8F8FB80C108F}"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089351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BCB7AF-0576-436B-8DA0-AC4EFC9F949E}"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098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E79167-A17B-4BF8-A5EB-9C868CB0523E}"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401394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F61E0-3F3C-4974-A366-F5E35F879329}"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1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C52C80-34B9-4C67-912F-7AD3DF16F816}"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704048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1D1713-4347-4040-A73E-4C9AD08494F8}" type="datetime1">
              <a:rPr lang="en-US" smtClean="0"/>
              <a:t>3/14/2017</a:t>
            </a:fld>
            <a:endParaRPr lang="en-US"/>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13564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4BF09-428B-4BC2-AE14-4BC6D75A031F}" type="datetime1">
              <a:rPr lang="en-US" smtClean="0"/>
              <a:t>3/14/2017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B8E141-CE01-4BF4-9A2E-11106B48E822}"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71302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00812-C9FE-468B-B439-2E33A45F95E3}" type="datetime1">
              <a:rPr lang="en-US" smtClean="0"/>
              <a:t>3/14/2017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11745460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3A9E8C-949A-4A7D-B4E7-81BDDE34AE5C}" type="datetime1">
              <a:rPr lang="en-US" smtClean="0"/>
              <a:t>3/14/2017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2D4E3B7-972E-47A7-B1C6-CCB062A21E57}" type="slidenum">
              <a:rPr lang="en-US" smtClean="0"/>
              <a:t>‹#›</a:t>
            </a:fld>
            <a:endParaRPr lang="en-US"/>
          </a:p>
        </p:txBody>
      </p:sp>
    </p:spTree>
    <p:extLst>
      <p:ext uri="{BB962C8B-B14F-4D97-AF65-F5344CB8AC3E}">
        <p14:creationId xmlns:p14="http://schemas.microsoft.com/office/powerpoint/2010/main" val="3815376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A6A960-5D93-42AE-8887-C277EDBD5671}"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2230675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3394CF-6443-416B-B749-42D3740E1E60}"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2614140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C672C7-93E2-4C75-AC29-63A17857604E}"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825142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184DBB-539C-450D-9C53-1D63F8FFB4CA}"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1849850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BBD5CA-F247-4506-B341-9FF585D05F22}"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531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FDDFF-FC79-4DB3-8D40-938B29D95538}"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8821513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A0C1B-4F02-436F-B8CE-9E2BCF3FA9B9}"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81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66E77B-6119-4F65-B4BC-A835D9483222}" type="datetime1">
              <a:rPr lang="en-US" smtClean="0"/>
              <a:t>3/14/2017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834337-07C4-4B85-979C-63F4B9E511DC}"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313810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2C2250-C330-4425-9DDF-9D04EC93C603}" type="datetime1">
              <a:rPr lang="en-US" smtClean="0"/>
              <a:t>3/14/2017</a:t>
            </a:fld>
            <a:endParaRPr lang="en-US"/>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111412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A0B6A-47DD-4DC6-874C-BBD44764BCDA}"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367461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912337-EA2D-4B38-8456-1875E99195D9}" type="datetime1">
              <a:rPr lang="en-US" smtClean="0"/>
              <a:t>3/14/2017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489893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3E1DA78-6653-46DC-9527-2C3896DA10A9}" type="datetime1">
              <a:rPr lang="en-US" smtClean="0"/>
              <a:t>3/14/2017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4C7B1-03AF-4BC2-9A80-57138FC134CD}" type="slidenum">
              <a:rPr lang="en-US" smtClean="0"/>
              <a:t>‹#›</a:t>
            </a:fld>
            <a:endParaRPr lang="en-US"/>
          </a:p>
        </p:txBody>
      </p:sp>
    </p:spTree>
    <p:extLst>
      <p:ext uri="{BB962C8B-B14F-4D97-AF65-F5344CB8AC3E}">
        <p14:creationId xmlns:p14="http://schemas.microsoft.com/office/powerpoint/2010/main" val="4105881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1F55A9-8B5E-4E97-BE96-C6AB5D76D846}"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269560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A79A5B-B296-4265-96BE-6804804586AE}"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2381566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3C319-1D7A-42D9-8416-EAAA5D657E89}"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7448895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445B7A-7534-46CA-A53C-5D8790504631}"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328911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C00011-F589-4379-8B72-774D63A6A7E1}"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45522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A1C832-9851-4B37-B244-E38B75E95CB3}" type="datetime1">
              <a:rPr lang="en-US" smtClean="0"/>
              <a:t>3/14/2017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D89830-DCA4-4535-A057-0BB12C4BA7C2}"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6110203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1C9799-0BDF-4A37-844E-A426141400C8}"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725042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FDC7E4-2821-4CCD-97ED-195615558B57}"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6428967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D3CCB-ED15-4954-B021-A2EE15C571BD}" type="datetime1">
              <a:rPr lang="en-US" smtClean="0"/>
              <a:t>3/14/2017</a:t>
            </a:fld>
            <a:endParaRPr lang="en-US"/>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2930093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67AA6-3D7D-4277-A2FB-68980846040E}" type="datetime1">
              <a:rPr lang="en-US" smtClean="0"/>
              <a:t>3/14/2017</a:t>
            </a:fld>
            <a:endParaRPr lang="en-US"/>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4024726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8A80B-3A66-4AE0-9760-2358879E8893}" type="datetime1">
              <a:rPr lang="en-US" smtClean="0"/>
              <a:t>3/14/2017</a:t>
            </a:fld>
            <a:endParaRPr lang="en-US"/>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20245427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1B368-2E6D-4832-851A-92B45248DAA8}"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121623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792851-B0F4-4599-991F-A226DF938AD9}" type="datetime1">
              <a:rPr lang="en-US" smtClean="0"/>
              <a:t>3/14/2017</a:t>
            </a:fld>
            <a:endParaRPr lang="en-US"/>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896114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74954D-1D10-4602-B8B8-45404E26904C}"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42036889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67C6C8-7BB0-4A8D-983A-EC7EEFF6506F}" type="datetime1">
              <a:rPr lang="en-US" smtClean="0"/>
              <a:t>3/14/2017</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204838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4608E9-2B72-4007-89F0-516D75ED56EF}" type="datetime1">
              <a:rPr lang="en-US" smtClean="0"/>
              <a:t>3/14/2017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D3AF40-CB12-4887-8B69-E9AFCE0C56C3}" type="datetime1">
              <a:rPr lang="en-US" smtClean="0"/>
              <a:t>3/14/2017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BEDFA30-F437-4405-9D27-0753272489AA}" type="datetime1">
              <a:rPr lang="en-US" smtClean="0"/>
              <a:t>3/14/2017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689077-60C2-43C1-B210-F1B302D2B9CF}" type="datetime1">
              <a:rPr lang="en-US" smtClean="0"/>
              <a:t>3/14/2017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B2C9F5E-77E2-48D1-B09D-38D4E5CC160C}" type="datetime1">
              <a:rPr lang="en-US" smtClean="0"/>
              <a:t>3/14/2017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04F749-7247-40E6-A9AC-434A03FC7578}" type="datetime1">
              <a:rPr lang="en-US" smtClean="0"/>
              <a:t>3/14/2017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15426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835CAC6-DDE5-4E11-956B-33ED0C1E3463}" type="datetime1">
              <a:rPr lang="en-US" smtClean="0"/>
              <a:t>3/14/2017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5436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1EBF48-B720-48B6-97D1-E678F5C7E320}" type="datetime1">
              <a:rPr lang="en-US" smtClean="0"/>
              <a:t>3/14/2017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99523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F73D4-0047-4416-B8A0-426D3DEEF374}" type="datetime1">
              <a:rPr lang="en-US" smtClean="0"/>
              <a:t>3/14/2017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EB0058-D0B3-44C4-BB21-4E86206F114B}" type="slidenum">
              <a:rPr lang="en-US" smtClean="0"/>
              <a:t>‹#›</a:t>
            </a:fld>
            <a:endParaRPr lang="en-US"/>
          </a:p>
        </p:txBody>
      </p:sp>
    </p:spTree>
    <p:extLst>
      <p:ext uri="{BB962C8B-B14F-4D97-AF65-F5344CB8AC3E}">
        <p14:creationId xmlns:p14="http://schemas.microsoft.com/office/powerpoint/2010/main" val="175569355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oo.gl/Ep0qjC" TargetMode="External"/><Relationship Id="rId2" Type="http://schemas.openxmlformats.org/officeDocument/2006/relationships/hyperlink" Target="mailto:keerthibalasundaram@gmail.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apache.cs.utah.edu/cassandra/2.2.3/apache-cassandra-2.2.3-bin.tar.g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8.xml"/><Relationship Id="rId5" Type="http://schemas.openxmlformats.org/officeDocument/2006/relationships/image" Target="../media/image5.jpe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Benchmarking Top IaaS providers using Real Time User Metrics</a:t>
            </a:r>
          </a:p>
        </p:txBody>
      </p:sp>
      <p:sp>
        <p:nvSpPr>
          <p:cNvPr id="3" name="Subtitle 2"/>
          <p:cNvSpPr>
            <a:spLocks noGrp="1"/>
          </p:cNvSpPr>
          <p:nvPr>
            <p:ph type="subTitle" idx="1"/>
          </p:nvPr>
        </p:nvSpPr>
        <p:spPr/>
        <p:txBody>
          <a:bodyPr/>
          <a:lstStyle/>
          <a:p>
            <a:r>
              <a:rPr lang="en-US" b="1" dirty="0">
                <a:solidFill>
                  <a:srgbClr val="0070C0"/>
                </a:solidFill>
              </a:rPr>
              <a:t>Using Cassandra storage and </a:t>
            </a:r>
            <a:r>
              <a:rPr lang="en-US" b="1" dirty="0" err="1">
                <a:solidFill>
                  <a:srgbClr val="0070C0"/>
                </a:solidFill>
              </a:rPr>
              <a:t>ycsb</a:t>
            </a:r>
            <a:r>
              <a:rPr lang="en-US" b="1" dirty="0">
                <a:solidFill>
                  <a:srgbClr val="0070C0"/>
                </a:solidFill>
              </a:rPr>
              <a:t> tool</a:t>
            </a:r>
          </a:p>
        </p:txBody>
      </p:sp>
    </p:spTree>
    <p:extLst>
      <p:ext uri="{BB962C8B-B14F-4D97-AF65-F5344CB8AC3E}">
        <p14:creationId xmlns:p14="http://schemas.microsoft.com/office/powerpoint/2010/main" val="1658730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3/4</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7258070" y="2822186"/>
            <a:ext cx="3968916" cy="1118749"/>
          </a:xfrm>
          <a:prstGeom prst="wedgeRoundRectCallout">
            <a:avLst>
              <a:gd name="adj1" fmla="val -49333"/>
              <a:gd name="adj2" fmla="val 85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t>Select the OS disk that you want your instance to boot up. </a:t>
            </a:r>
          </a:p>
          <a:p>
            <a:pPr marL="342900" indent="-342900">
              <a:buAutoNum type="arabicPeriod"/>
            </a:pPr>
            <a:r>
              <a:rPr lang="en-US" dirty="0"/>
              <a:t>Select the Book disk type, and size of the disk your VM should be</a:t>
            </a:r>
          </a:p>
        </p:txBody>
      </p:sp>
      <p:sp>
        <p:nvSpPr>
          <p:cNvPr id="7" name="Rounded Rectangle 6"/>
          <p:cNvSpPr/>
          <p:nvPr/>
        </p:nvSpPr>
        <p:spPr>
          <a:xfrm>
            <a:off x="2698124" y="3058732"/>
            <a:ext cx="4572000" cy="2453426"/>
          </a:xfrm>
          <a:prstGeom prst="roundRect">
            <a:avLst>
              <a:gd name="adj" fmla="val 406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63771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CSPs Using 1 Node – Load Throughput</a:t>
            </a:r>
          </a:p>
        </p:txBody>
      </p:sp>
      <p:graphicFrame>
        <p:nvGraphicFramePr>
          <p:cNvPr id="4" name="Chart 3"/>
          <p:cNvGraphicFramePr>
            <a:graphicFrameLocks/>
          </p:cNvGraphicFramePr>
          <p:nvPr>
            <p:extLst>
              <p:ext uri="{D42A27DB-BD31-4B8C-83A1-F6EECF244321}">
                <p14:modId xmlns:p14="http://schemas.microsoft.com/office/powerpoint/2010/main" val="2808319307"/>
              </p:ext>
            </p:extLst>
          </p:nvPr>
        </p:nvGraphicFramePr>
        <p:xfrm>
          <a:off x="1097280" y="1953928"/>
          <a:ext cx="10058400" cy="388049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8831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CSPs Using 3 Nodes – Load Throughput</a:t>
            </a:r>
          </a:p>
        </p:txBody>
      </p:sp>
      <p:graphicFrame>
        <p:nvGraphicFramePr>
          <p:cNvPr id="6" name="Chart 5"/>
          <p:cNvGraphicFramePr>
            <a:graphicFrameLocks/>
          </p:cNvGraphicFramePr>
          <p:nvPr>
            <p:extLst>
              <p:ext uri="{D42A27DB-BD31-4B8C-83A1-F6EECF244321}">
                <p14:modId xmlns:p14="http://schemas.microsoft.com/office/powerpoint/2010/main" val="1861859172"/>
              </p:ext>
            </p:extLst>
          </p:nvPr>
        </p:nvGraphicFramePr>
        <p:xfrm>
          <a:off x="1203159" y="1838425"/>
          <a:ext cx="9952522" cy="4244741"/>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674991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CSPs Using 1 Node – Run Throughput</a:t>
            </a:r>
          </a:p>
        </p:txBody>
      </p:sp>
      <p:graphicFrame>
        <p:nvGraphicFramePr>
          <p:cNvPr id="6" name="Chart 5"/>
          <p:cNvGraphicFramePr>
            <a:graphicFrameLocks/>
          </p:cNvGraphicFramePr>
          <p:nvPr>
            <p:extLst>
              <p:ext uri="{D42A27DB-BD31-4B8C-83A1-F6EECF244321}">
                <p14:modId xmlns:p14="http://schemas.microsoft.com/office/powerpoint/2010/main" val="1637102001"/>
              </p:ext>
            </p:extLst>
          </p:nvPr>
        </p:nvGraphicFramePr>
        <p:xfrm>
          <a:off x="1193533" y="1867301"/>
          <a:ext cx="9962147" cy="3964581"/>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646883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CSPs Using 3 Nodes – Run Throughput</a:t>
            </a:r>
          </a:p>
        </p:txBody>
      </p:sp>
      <p:graphicFrame>
        <p:nvGraphicFramePr>
          <p:cNvPr id="9" name="Chart 8"/>
          <p:cNvGraphicFramePr>
            <a:graphicFrameLocks/>
          </p:cNvGraphicFramePr>
          <p:nvPr>
            <p:extLst>
              <p:ext uri="{D42A27DB-BD31-4B8C-83A1-F6EECF244321}">
                <p14:modId xmlns:p14="http://schemas.microsoft.com/office/powerpoint/2010/main" val="2780897213"/>
              </p:ext>
            </p:extLst>
          </p:nvPr>
        </p:nvGraphicFramePr>
        <p:xfrm>
          <a:off x="1193533" y="1953928"/>
          <a:ext cx="9962147" cy="3877954"/>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077239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in Azure</a:t>
            </a:r>
          </a:p>
        </p:txBody>
      </p:sp>
      <p:pic>
        <p:nvPicPr>
          <p:cNvPr id="8" name="Picture 7"/>
          <p:cNvPicPr>
            <a:picLocks noChangeAspect="1"/>
          </p:cNvPicPr>
          <p:nvPr/>
        </p:nvPicPr>
        <p:blipFill>
          <a:blip r:embed="rId2"/>
          <a:stretch>
            <a:fillRect/>
          </a:stretch>
        </p:blipFill>
        <p:spPr>
          <a:xfrm>
            <a:off x="1191237" y="1862356"/>
            <a:ext cx="9964443" cy="3965628"/>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7739703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in GCE</a:t>
            </a:r>
          </a:p>
        </p:txBody>
      </p:sp>
      <p:graphicFrame>
        <p:nvGraphicFramePr>
          <p:cNvPr id="5" name="Chart 4"/>
          <p:cNvGraphicFramePr>
            <a:graphicFrameLocks/>
          </p:cNvGraphicFramePr>
          <p:nvPr>
            <p:extLst>
              <p:ext uri="{D42A27DB-BD31-4B8C-83A1-F6EECF244321}">
                <p14:modId xmlns:p14="http://schemas.microsoft.com/office/powerpoint/2010/main" val="2111653768"/>
              </p:ext>
            </p:extLst>
          </p:nvPr>
        </p:nvGraphicFramePr>
        <p:xfrm>
          <a:off x="1191236" y="1988190"/>
          <a:ext cx="9964443" cy="379126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457832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in CenturyLink</a:t>
            </a:r>
          </a:p>
        </p:txBody>
      </p:sp>
      <p:graphicFrame>
        <p:nvGraphicFramePr>
          <p:cNvPr id="5" name="Chart 4"/>
          <p:cNvGraphicFramePr>
            <a:graphicFrameLocks/>
          </p:cNvGraphicFramePr>
          <p:nvPr>
            <p:extLst>
              <p:ext uri="{D42A27DB-BD31-4B8C-83A1-F6EECF244321}">
                <p14:modId xmlns:p14="http://schemas.microsoft.com/office/powerpoint/2010/main" val="1023693539"/>
              </p:ext>
            </p:extLst>
          </p:nvPr>
        </p:nvGraphicFramePr>
        <p:xfrm>
          <a:off x="1199626" y="1895912"/>
          <a:ext cx="9956054" cy="3924776"/>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273864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in AWS</a:t>
            </a:r>
          </a:p>
        </p:txBody>
      </p:sp>
      <p:graphicFrame>
        <p:nvGraphicFramePr>
          <p:cNvPr id="5" name="Chart 4"/>
          <p:cNvGraphicFramePr>
            <a:graphicFrameLocks/>
          </p:cNvGraphicFramePr>
          <p:nvPr>
            <p:extLst>
              <p:ext uri="{D42A27DB-BD31-4B8C-83A1-F6EECF244321}">
                <p14:modId xmlns:p14="http://schemas.microsoft.com/office/powerpoint/2010/main" val="2386344682"/>
              </p:ext>
            </p:extLst>
          </p:nvPr>
        </p:nvGraphicFramePr>
        <p:xfrm>
          <a:off x="1291904" y="1895912"/>
          <a:ext cx="9863775" cy="3951262"/>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2223992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for 1 node – 4 CSPs</a:t>
            </a:r>
          </a:p>
        </p:txBody>
      </p:sp>
      <p:graphicFrame>
        <p:nvGraphicFramePr>
          <p:cNvPr id="5" name="Chart 4"/>
          <p:cNvGraphicFramePr>
            <a:graphicFrameLocks/>
          </p:cNvGraphicFramePr>
          <p:nvPr>
            <p:extLst>
              <p:ext uri="{D42A27DB-BD31-4B8C-83A1-F6EECF244321}">
                <p14:modId xmlns:p14="http://schemas.microsoft.com/office/powerpoint/2010/main" val="1187780751"/>
              </p:ext>
            </p:extLst>
          </p:nvPr>
        </p:nvGraphicFramePr>
        <p:xfrm>
          <a:off x="1233182" y="1988190"/>
          <a:ext cx="9922498" cy="379126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5803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for 3 node – 4 CSPs</a:t>
            </a:r>
          </a:p>
        </p:txBody>
      </p:sp>
      <p:graphicFrame>
        <p:nvGraphicFramePr>
          <p:cNvPr id="6" name="Chart 5"/>
          <p:cNvGraphicFramePr>
            <a:graphicFrameLocks/>
          </p:cNvGraphicFramePr>
          <p:nvPr>
            <p:extLst>
              <p:ext uri="{D42A27DB-BD31-4B8C-83A1-F6EECF244321}">
                <p14:modId xmlns:p14="http://schemas.microsoft.com/office/powerpoint/2010/main" val="1368887142"/>
              </p:ext>
            </p:extLst>
          </p:nvPr>
        </p:nvGraphicFramePr>
        <p:xfrm>
          <a:off x="1233182" y="1954634"/>
          <a:ext cx="9922498" cy="382028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53454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4/4</a:t>
            </a:r>
          </a:p>
        </p:txBody>
      </p:sp>
      <p:sp>
        <p:nvSpPr>
          <p:cNvPr id="3" name="Content Placeholder 2"/>
          <p:cNvSpPr>
            <a:spLocks noGrp="1"/>
          </p:cNvSpPr>
          <p:nvPr>
            <p:ph idx="1"/>
          </p:nvPr>
        </p:nvSpPr>
        <p:spPr/>
        <p:txBody>
          <a:bodyPr/>
          <a:lstStyle/>
          <a:p>
            <a:endParaRPr lang="en-US" dirty="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4743655" y="3906568"/>
            <a:ext cx="3692766" cy="921310"/>
          </a:xfrm>
          <a:prstGeom prst="wedgeRoundRectCallout">
            <a:avLst>
              <a:gd name="adj1" fmla="val -96391"/>
              <a:gd name="adj2" fmla="val 632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 the details of your VM and click on Create button.</a:t>
            </a:r>
          </a:p>
        </p:txBody>
      </p:sp>
      <p:sp>
        <p:nvSpPr>
          <p:cNvPr id="9" name="Rounded Rectangle 8"/>
          <p:cNvSpPr/>
          <p:nvPr/>
        </p:nvSpPr>
        <p:spPr>
          <a:xfrm>
            <a:off x="2421229" y="4778062"/>
            <a:ext cx="502276" cy="341289"/>
          </a:xfrm>
          <a:prstGeom prst="roundRect">
            <a:avLst>
              <a:gd name="adj" fmla="val 650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02515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Analysis</a:t>
            </a:r>
          </a:p>
        </p:txBody>
      </p:sp>
      <p:sp>
        <p:nvSpPr>
          <p:cNvPr id="3" name="Content Placeholder 2"/>
          <p:cNvSpPr>
            <a:spLocks noGrp="1"/>
          </p:cNvSpPr>
          <p:nvPr>
            <p:ph idx="1"/>
          </p:nvPr>
        </p:nvSpPr>
        <p:spPr/>
        <p:txBody>
          <a:bodyPr/>
          <a:lstStyle/>
          <a:p>
            <a:r>
              <a:rPr lang="en-US" dirty="0"/>
              <a:t>Benchmark Files will be provided on request. Please reach me @ </a:t>
            </a:r>
            <a:r>
              <a:rPr lang="en-US" dirty="0">
                <a:hlinkClick r:id="rId2"/>
              </a:rPr>
              <a:t>keerthibalasundaram@gmail.com</a:t>
            </a:r>
            <a:r>
              <a:rPr lang="en-US" dirty="0"/>
              <a:t>  </a:t>
            </a:r>
          </a:p>
          <a:p>
            <a:r>
              <a:rPr lang="en-US" dirty="0">
                <a:sym typeface="Wingdings" panose="05000000000000000000" pitchFamily="2" charset="2"/>
              </a:rPr>
              <a:t>I have uploaded the Graph analysis into my </a:t>
            </a:r>
            <a:r>
              <a:rPr lang="en-US" dirty="0" err="1">
                <a:sym typeface="Wingdings" panose="05000000000000000000" pitchFamily="2" charset="2"/>
              </a:rPr>
              <a:t>dropbox</a:t>
            </a:r>
            <a:r>
              <a:rPr lang="en-US" dirty="0">
                <a:sym typeface="Wingdings" panose="05000000000000000000" pitchFamily="2" charset="2"/>
              </a:rPr>
              <a:t>, feel free to comment on it: </a:t>
            </a:r>
            <a:r>
              <a:rPr lang="en-US" dirty="0">
                <a:sym typeface="Wingdings" panose="05000000000000000000" pitchFamily="2" charset="2"/>
                <a:hlinkClick r:id="rId3"/>
              </a:rPr>
              <a:t>https://goo.gl/Ep0qjC</a:t>
            </a:r>
            <a:r>
              <a:rPr lang="en-US" dirty="0">
                <a:sym typeface="Wingdings" panose="05000000000000000000" pitchFamily="2" charset="2"/>
              </a:rPr>
              <a:t> </a:t>
            </a:r>
          </a:p>
          <a:p>
            <a:endParaRPr lang="en-US" dirty="0">
              <a:sym typeface="Wingdings" panose="05000000000000000000" pitchFamily="2" charset="2"/>
            </a:endParaRP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49143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Instance Details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566610" y="3397560"/>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Instance is created, and it appears in the VM Instances link of the Console</a:t>
            </a:r>
          </a:p>
        </p:txBody>
      </p:sp>
      <p:sp>
        <p:nvSpPr>
          <p:cNvPr id="9" name="Rounded Rectangle 8"/>
          <p:cNvSpPr/>
          <p:nvPr/>
        </p:nvSpPr>
        <p:spPr>
          <a:xfrm>
            <a:off x="2511379" y="4984121"/>
            <a:ext cx="4901355" cy="36060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2979584" y="4248444"/>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the instance name, to view its details.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34950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is UP and Running</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92189" y="2185777"/>
            <a:ext cx="5943597" cy="3343273"/>
          </a:xfrm>
          <a:prstGeom prst="rect">
            <a:avLst/>
          </a:prstGeom>
          <a:noFill/>
          <a:ln>
            <a:noFill/>
          </a:ln>
        </p:spPr>
      </p:pic>
      <p:sp>
        <p:nvSpPr>
          <p:cNvPr id="7" name="Rounded Rectangle 6"/>
          <p:cNvSpPr/>
          <p:nvPr/>
        </p:nvSpPr>
        <p:spPr>
          <a:xfrm>
            <a:off x="2450745" y="3312540"/>
            <a:ext cx="4901355" cy="1282512"/>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7275780" y="2454741"/>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graph shows the CPU utilization percentage</a:t>
            </a:r>
          </a:p>
        </p:txBody>
      </p:sp>
      <p:sp>
        <p:nvSpPr>
          <p:cNvPr id="10" name="Rounded Rectangle 9"/>
          <p:cNvSpPr/>
          <p:nvPr/>
        </p:nvSpPr>
        <p:spPr>
          <a:xfrm>
            <a:off x="2457150" y="2688857"/>
            <a:ext cx="2591261" cy="277184"/>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5184442" y="2034653"/>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 can be controlled using these options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55509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9" name="Rounded Rectangle 8"/>
          <p:cNvSpPr/>
          <p:nvPr/>
        </p:nvSpPr>
        <p:spPr>
          <a:xfrm>
            <a:off x="2520363" y="4840940"/>
            <a:ext cx="3227294" cy="68203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6038618" y="3638203"/>
            <a:ext cx="4403984" cy="1049058"/>
          </a:xfrm>
          <a:prstGeom prst="wedgeRoundRectCallout">
            <a:avLst>
              <a:gd name="adj1" fmla="val -55585"/>
              <a:gd name="adj2" fmla="val 1082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 the same steps to create ‘n’ number of VMs. All the VMs can be managed under a project inside the Console</a:t>
            </a:r>
          </a:p>
        </p:txBody>
      </p:sp>
      <p:sp>
        <p:nvSpPr>
          <p:cNvPr id="7" name="Rounded Rectangle 6"/>
          <p:cNvSpPr/>
          <p:nvPr/>
        </p:nvSpPr>
        <p:spPr>
          <a:xfrm>
            <a:off x="5170063" y="5179038"/>
            <a:ext cx="546847" cy="15055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868289" y="3638203"/>
            <a:ext cx="4403984" cy="1049058"/>
          </a:xfrm>
          <a:prstGeom prst="wedgeRoundRectCallout">
            <a:avLst>
              <a:gd name="adj1" fmla="val -55585"/>
              <a:gd name="adj2" fmla="val 1082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Easiest way to connect is to use this SSH button. We can also connect using </a:t>
            </a:r>
            <a:r>
              <a:rPr lang="en-US" dirty="0" err="1"/>
              <a:t>puTTY</a:t>
            </a:r>
            <a:r>
              <a:rPr lang="en-US" dirty="0"/>
              <a:t>.</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37636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animBg="1"/>
      <p:bldP spid="6" grpId="1"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connection to the SSH server</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9505"/>
            <a:ext cx="5943597" cy="3343272"/>
          </a:xfrm>
          <a:prstGeom prst="rect">
            <a:avLst/>
          </a:prstGeom>
          <a:noFill/>
          <a:ln>
            <a:noFill/>
          </a:ln>
        </p:spPr>
      </p:pic>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1154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instance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2"/>
          </a:xfrm>
          <a:prstGeom prst="rect">
            <a:avLst/>
          </a:prstGeom>
          <a:noFill/>
          <a:ln>
            <a:noFill/>
          </a:ln>
        </p:spPr>
      </p:pic>
      <p:sp>
        <p:nvSpPr>
          <p:cNvPr id="6" name="Rounded Rectangular Callout 5"/>
          <p:cNvSpPr/>
          <p:nvPr/>
        </p:nvSpPr>
        <p:spPr>
          <a:xfrm>
            <a:off x="7414449" y="1737360"/>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terminal opens as a web interface page with Google customized options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05935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 : 3 Nodes + 1 Test Node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3 VMs for Cassandra Cluster Setup, and 1 for Test Node</a:t>
            </a:r>
          </a:p>
        </p:txBody>
      </p:sp>
      <p:sp>
        <p:nvSpPr>
          <p:cNvPr id="9" name="Rounded Rectangle 8"/>
          <p:cNvSpPr/>
          <p:nvPr/>
        </p:nvSpPr>
        <p:spPr>
          <a:xfrm>
            <a:off x="2562447" y="4540102"/>
            <a:ext cx="4072269" cy="64858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6098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Cassandra in 3 Nodes</a:t>
            </a:r>
          </a:p>
        </p:txBody>
      </p:sp>
      <p:sp>
        <p:nvSpPr>
          <p:cNvPr id="3" name="Content Placeholder 2"/>
          <p:cNvSpPr>
            <a:spLocks noGrp="1"/>
          </p:cNvSpPr>
          <p:nvPr>
            <p:ph idx="1"/>
          </p:nvPr>
        </p:nvSpPr>
        <p:spPr/>
        <p:txBody>
          <a:bodyPr>
            <a:normAutofit/>
          </a:bodyPr>
          <a:lstStyle/>
          <a:p>
            <a:pPr marL="0" indent="0">
              <a:buNone/>
            </a:pPr>
            <a:r>
              <a:rPr lang="en-US" b="1" dirty="0"/>
              <a:t>Follow these steps in all the 3 NODES :</a:t>
            </a:r>
          </a:p>
          <a:p>
            <a:pPr marL="0" indent="0">
              <a:buNone/>
            </a:pPr>
            <a:r>
              <a:rPr lang="en-US" b="1" dirty="0"/>
              <a:t>Step 1: Change root password</a:t>
            </a:r>
            <a:br>
              <a:rPr lang="en-US" dirty="0"/>
            </a:br>
            <a:r>
              <a:rPr lang="en-US" sz="1500" dirty="0" err="1">
                <a:latin typeface="System"/>
              </a:rPr>
              <a:t>sudo</a:t>
            </a:r>
            <a:r>
              <a:rPr lang="en-US" sz="1500" dirty="0">
                <a:latin typeface="System"/>
              </a:rPr>
              <a:t> </a:t>
            </a:r>
            <a:r>
              <a:rPr lang="en-US" sz="1500" dirty="0" err="1">
                <a:latin typeface="System"/>
              </a:rPr>
              <a:t>passwd</a:t>
            </a:r>
            <a:r>
              <a:rPr lang="en-US" sz="1500" dirty="0">
                <a:latin typeface="System"/>
              </a:rPr>
              <a:t> root</a:t>
            </a:r>
            <a:br>
              <a:rPr lang="en-US" sz="1500" dirty="0">
                <a:latin typeface="System"/>
              </a:rPr>
            </a:br>
            <a:r>
              <a:rPr lang="en-US" sz="1500" dirty="0">
                <a:latin typeface="System"/>
              </a:rPr>
              <a:t>&lt;enter password&gt;</a:t>
            </a:r>
            <a:br>
              <a:rPr lang="en-US" sz="1500" dirty="0">
                <a:latin typeface="System"/>
              </a:rPr>
            </a:br>
            <a:r>
              <a:rPr lang="en-US" sz="1500" dirty="0" err="1">
                <a:latin typeface="System"/>
              </a:rPr>
              <a:t>su</a:t>
            </a:r>
            <a:br>
              <a:rPr lang="en-US" sz="1500" dirty="0">
                <a:latin typeface="System"/>
              </a:rPr>
            </a:br>
            <a:r>
              <a:rPr lang="en-US" sz="1500" dirty="0">
                <a:latin typeface="System"/>
              </a:rPr>
              <a:t>&lt;password&gt;</a:t>
            </a:r>
            <a:br>
              <a:rPr lang="en-US" sz="1500" dirty="0">
                <a:latin typeface="System"/>
              </a:rPr>
            </a:br>
            <a:br>
              <a:rPr lang="en-US" dirty="0"/>
            </a:br>
            <a:r>
              <a:rPr lang="en-US" b="1" dirty="0"/>
              <a:t>Step 2: Install Oracle Java 8 in Ubuntu via PPA</a:t>
            </a:r>
            <a:br>
              <a:rPr lang="en-US" dirty="0"/>
            </a:br>
            <a:r>
              <a:rPr lang="en-US" sz="1500" dirty="0" err="1">
                <a:latin typeface="System"/>
              </a:rPr>
              <a:t>sudo</a:t>
            </a:r>
            <a:r>
              <a:rPr lang="en-US" sz="1500" dirty="0">
                <a:latin typeface="System"/>
              </a:rPr>
              <a:t> add-apt-repository ppa:webupd8team/java</a:t>
            </a:r>
            <a:br>
              <a:rPr lang="en-US" sz="1500" dirty="0">
                <a:latin typeface="System"/>
              </a:rPr>
            </a:br>
            <a:r>
              <a:rPr lang="en-US" sz="1500" dirty="0" err="1">
                <a:latin typeface="System"/>
              </a:rPr>
              <a:t>sudo</a:t>
            </a:r>
            <a:r>
              <a:rPr lang="en-US" sz="1500" dirty="0">
                <a:latin typeface="System"/>
              </a:rPr>
              <a:t> apt-get update</a:t>
            </a:r>
            <a:br>
              <a:rPr lang="en-US" sz="1500" dirty="0">
                <a:latin typeface="System"/>
              </a:rPr>
            </a:br>
            <a:r>
              <a:rPr lang="en-US" sz="1500" dirty="0" err="1">
                <a:latin typeface="System"/>
              </a:rPr>
              <a:t>sudo</a:t>
            </a:r>
            <a:r>
              <a:rPr lang="en-US" sz="1500" dirty="0">
                <a:latin typeface="System"/>
              </a:rPr>
              <a:t> apt-get install oracle-java8-installer</a:t>
            </a:r>
            <a:br>
              <a:rPr lang="en-US" dirty="0"/>
            </a:br>
            <a:br>
              <a:rPr lang="en-US" dirty="0"/>
            </a:br>
            <a:r>
              <a:rPr lang="en-US" b="1" dirty="0"/>
              <a:t>Step 3: Set Java environment variables</a:t>
            </a:r>
            <a:br>
              <a:rPr lang="en-US" dirty="0"/>
            </a:br>
            <a:r>
              <a:rPr lang="en-US" sz="1400" dirty="0" err="1">
                <a:latin typeface="System"/>
              </a:rPr>
              <a:t>sudo</a:t>
            </a:r>
            <a:r>
              <a:rPr lang="en-US" sz="1400" dirty="0">
                <a:latin typeface="System"/>
              </a:rPr>
              <a:t> apt-get install oracle-java8-set-default</a:t>
            </a:r>
            <a:br>
              <a:rPr lang="en-US" sz="1400" dirty="0">
                <a:latin typeface="System"/>
              </a:rPr>
            </a:br>
            <a:r>
              <a:rPr lang="en-US" sz="1400" dirty="0" err="1">
                <a:latin typeface="System"/>
              </a:rPr>
              <a:t>sudo</a:t>
            </a:r>
            <a:r>
              <a:rPr lang="en-US" sz="1400" dirty="0">
                <a:latin typeface="System"/>
              </a:rPr>
              <a:t> apt-get update</a:t>
            </a:r>
            <a:br>
              <a:rPr lang="en-US" dirty="0"/>
            </a:br>
            <a:endParaRPr lang="en-US"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931311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Cassandra in 3 Nodes</a:t>
            </a:r>
          </a:p>
        </p:txBody>
      </p:sp>
      <p:sp>
        <p:nvSpPr>
          <p:cNvPr id="3" name="Content Placeholder 2"/>
          <p:cNvSpPr>
            <a:spLocks noGrp="1"/>
          </p:cNvSpPr>
          <p:nvPr>
            <p:ph idx="1"/>
          </p:nvPr>
        </p:nvSpPr>
        <p:spPr/>
        <p:txBody>
          <a:bodyPr>
            <a:normAutofit fontScale="32500" lnSpcReduction="20000"/>
          </a:bodyPr>
          <a:lstStyle/>
          <a:p>
            <a:pPr marL="0" indent="0">
              <a:buNone/>
            </a:pPr>
            <a:r>
              <a:rPr lang="en-US" sz="5000" b="1" dirty="0"/>
              <a:t>Step 4. Install Cassandra</a:t>
            </a:r>
          </a:p>
          <a:p>
            <a:pPr marL="0" indent="0">
              <a:buNone/>
            </a:pPr>
            <a:r>
              <a:rPr lang="en-US" sz="4200" dirty="0" err="1">
                <a:latin typeface="System"/>
              </a:rPr>
              <a:t>mkdir</a:t>
            </a:r>
            <a:r>
              <a:rPr lang="en-US" sz="4200" dirty="0">
                <a:latin typeface="System"/>
              </a:rPr>
              <a:t> /</a:t>
            </a:r>
            <a:r>
              <a:rPr lang="en-US" sz="4200" dirty="0" err="1">
                <a:latin typeface="System"/>
              </a:rPr>
              <a:t>usr</a:t>
            </a:r>
            <a:r>
              <a:rPr lang="en-US" sz="4200" dirty="0">
                <a:latin typeface="System"/>
              </a:rPr>
              <a:t>/local/Cassandra</a:t>
            </a:r>
          </a:p>
          <a:p>
            <a:pPr marL="0" indent="0">
              <a:buNone/>
            </a:pPr>
            <a:r>
              <a:rPr lang="en-US" sz="4200" dirty="0">
                <a:latin typeface="System"/>
              </a:rPr>
              <a:t>cd /</a:t>
            </a:r>
            <a:r>
              <a:rPr lang="en-US" sz="4200" dirty="0" err="1">
                <a:latin typeface="System"/>
              </a:rPr>
              <a:t>usr</a:t>
            </a:r>
            <a:r>
              <a:rPr lang="en-US" sz="4200" dirty="0">
                <a:latin typeface="System"/>
              </a:rPr>
              <a:t>/local/Cassandra</a:t>
            </a:r>
          </a:p>
          <a:p>
            <a:pPr marL="0" indent="0">
              <a:buNone/>
            </a:pPr>
            <a:r>
              <a:rPr lang="en-US" sz="4200" dirty="0" err="1">
                <a:latin typeface="System"/>
              </a:rPr>
              <a:t>wget</a:t>
            </a:r>
            <a:r>
              <a:rPr lang="en-US" sz="4200" dirty="0">
                <a:latin typeface="System"/>
              </a:rPr>
              <a:t> </a:t>
            </a:r>
            <a:r>
              <a:rPr lang="en-US" sz="4200" dirty="0">
                <a:latin typeface="System"/>
                <a:hlinkClick r:id="rId2"/>
              </a:rPr>
              <a:t>http://apache.cs.utah.edu/cassandra/2.2.3/apache-cassandra-2.2.3-bin.tar.gz</a:t>
            </a:r>
            <a:endParaRPr lang="en-US" sz="4200" dirty="0">
              <a:latin typeface="System"/>
            </a:endParaRPr>
          </a:p>
          <a:p>
            <a:pPr marL="0" indent="0">
              <a:buNone/>
            </a:pPr>
            <a:r>
              <a:rPr lang="en-US" sz="4200" dirty="0">
                <a:latin typeface="System"/>
              </a:rPr>
              <a:t>tar </a:t>
            </a:r>
            <a:r>
              <a:rPr lang="en-US" sz="4200" dirty="0" err="1">
                <a:latin typeface="System"/>
              </a:rPr>
              <a:t>xvfz</a:t>
            </a:r>
            <a:r>
              <a:rPr lang="en-US" sz="4200" dirty="0">
                <a:latin typeface="System"/>
              </a:rPr>
              <a:t> apache-cassandra-2.2.3-bin.tar.gz</a:t>
            </a:r>
          </a:p>
          <a:p>
            <a:pPr marL="0" indent="0">
              <a:buNone/>
            </a:pPr>
            <a:endParaRPr lang="en-US" b="1" dirty="0"/>
          </a:p>
          <a:p>
            <a:pPr marL="0" indent="0">
              <a:buNone/>
            </a:pPr>
            <a:r>
              <a:rPr lang="en-US" sz="5000" b="1" dirty="0"/>
              <a:t>Step 5. Check IP address of instances</a:t>
            </a:r>
          </a:p>
          <a:p>
            <a:r>
              <a:rPr lang="en-US" sz="5000" dirty="0" err="1">
                <a:latin typeface="System"/>
              </a:rPr>
              <a:t>Ifconfig</a:t>
            </a:r>
            <a:endParaRPr lang="en-US" sz="5000" dirty="0">
              <a:latin typeface="System"/>
            </a:endParaRPr>
          </a:p>
          <a:p>
            <a:r>
              <a:rPr lang="en-US" sz="5000" dirty="0">
                <a:latin typeface="System"/>
              </a:rPr>
              <a:t>//example : &lt;</a:t>
            </a:r>
            <a:r>
              <a:rPr lang="en-US" sz="5000" dirty="0" err="1">
                <a:latin typeface="System"/>
              </a:rPr>
              <a:t>IPAddress</a:t>
            </a:r>
            <a:r>
              <a:rPr lang="en-US" sz="5000" dirty="0">
                <a:latin typeface="System"/>
              </a:rPr>
              <a:t>&gt;</a:t>
            </a:r>
          </a:p>
          <a:p>
            <a:br>
              <a:rPr lang="en-US" dirty="0"/>
            </a:br>
            <a:endParaRPr lang="en-US" dirty="0"/>
          </a:p>
          <a:p>
            <a:pPr marL="0" indent="0">
              <a:buNone/>
            </a:pPr>
            <a:endParaRPr lang="en-US" dirty="0">
              <a:latin typeface="System"/>
            </a:endParaRPr>
          </a:p>
          <a:p>
            <a:br>
              <a:rPr lang="en-US" dirty="0"/>
            </a:br>
            <a:endParaRPr lang="en-US" dirty="0"/>
          </a:p>
          <a:p>
            <a:endParaRPr lang="en-US"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3902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2400" dirty="0"/>
              <a:t>IaaS providers under Study</a:t>
            </a:r>
          </a:p>
          <a:p>
            <a:pPr>
              <a:buFont typeface="Wingdings" panose="05000000000000000000" pitchFamily="2" charset="2"/>
              <a:buChar char="ü"/>
            </a:pPr>
            <a:r>
              <a:rPr lang="en-US" sz="2400" dirty="0"/>
              <a:t>Setting up the system in Google Compute Engine</a:t>
            </a:r>
          </a:p>
          <a:p>
            <a:pPr>
              <a:buFont typeface="Wingdings" panose="05000000000000000000" pitchFamily="2" charset="2"/>
              <a:buChar char="ü"/>
            </a:pPr>
            <a:r>
              <a:rPr lang="en-US" sz="2400" dirty="0"/>
              <a:t>Setting up the system in Microsoft Azure</a:t>
            </a:r>
          </a:p>
          <a:p>
            <a:pPr>
              <a:buFont typeface="Wingdings" panose="05000000000000000000" pitchFamily="2" charset="2"/>
              <a:buChar char="ü"/>
            </a:pPr>
            <a:r>
              <a:rPr lang="en-US" sz="2400" dirty="0"/>
              <a:t>Setting up the system in CenturyLink</a:t>
            </a:r>
          </a:p>
          <a:p>
            <a:pPr>
              <a:buFont typeface="Wingdings" panose="05000000000000000000" pitchFamily="2" charset="2"/>
              <a:buChar char="ü"/>
            </a:pPr>
            <a:r>
              <a:rPr lang="en-US" sz="2400" dirty="0"/>
              <a:t>Setting up the system in Amazon Web Services</a:t>
            </a:r>
          </a:p>
          <a:p>
            <a:pPr>
              <a:buFont typeface="Wingdings" panose="05000000000000000000" pitchFamily="2" charset="2"/>
              <a:buChar char="ü"/>
            </a:pPr>
            <a:r>
              <a:rPr lang="en-US" sz="2400" dirty="0"/>
              <a:t>Deploying Cassandra in the nodes under the CSPs</a:t>
            </a:r>
          </a:p>
          <a:p>
            <a:pPr>
              <a:buFont typeface="Wingdings" panose="05000000000000000000" pitchFamily="2" charset="2"/>
              <a:buChar char="ü"/>
            </a:pPr>
            <a:r>
              <a:rPr lang="en-US" sz="2400" dirty="0"/>
              <a:t>Deploying YCSB in a test node for benchmarking</a:t>
            </a:r>
          </a:p>
          <a:p>
            <a:pPr>
              <a:buFont typeface="Wingdings" panose="05000000000000000000" pitchFamily="2" charset="2"/>
              <a:buChar char="ü"/>
            </a:pPr>
            <a:r>
              <a:rPr lang="en-US" sz="2400" dirty="0"/>
              <a:t>Benchmark Discussion</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01899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Cassandra in 3 Nodes</a:t>
            </a:r>
          </a:p>
        </p:txBody>
      </p:sp>
      <p:sp>
        <p:nvSpPr>
          <p:cNvPr id="3" name="Content Placeholder 2"/>
          <p:cNvSpPr>
            <a:spLocks noGrp="1"/>
          </p:cNvSpPr>
          <p:nvPr>
            <p:ph idx="1"/>
          </p:nvPr>
        </p:nvSpPr>
        <p:spPr/>
        <p:txBody>
          <a:bodyPr>
            <a:normAutofit fontScale="25000" lnSpcReduction="20000"/>
          </a:bodyPr>
          <a:lstStyle/>
          <a:p>
            <a:pPr marL="0" indent="0">
              <a:buNone/>
            </a:pPr>
            <a:r>
              <a:rPr lang="en-US" sz="6400" b="1" dirty="0"/>
              <a:t>Step 6. Make a backup for all nodes</a:t>
            </a:r>
          </a:p>
          <a:p>
            <a:pPr marL="0" indent="0">
              <a:buNone/>
            </a:pPr>
            <a:r>
              <a:rPr lang="en-US" sz="5600" dirty="0" err="1">
                <a:latin typeface="System"/>
              </a:rPr>
              <a:t>cp</a:t>
            </a:r>
            <a:r>
              <a:rPr lang="en-US" sz="5600" dirty="0">
                <a:latin typeface="System"/>
              </a:rPr>
              <a:t> apache-cassandra-2.2.2/</a:t>
            </a:r>
            <a:r>
              <a:rPr lang="en-US" sz="5600" dirty="0" err="1">
                <a:latin typeface="System"/>
              </a:rPr>
              <a:t>conf</a:t>
            </a:r>
            <a:r>
              <a:rPr lang="en-US" sz="5600" dirty="0">
                <a:latin typeface="System"/>
              </a:rPr>
              <a:t>/</a:t>
            </a:r>
            <a:r>
              <a:rPr lang="en-US" sz="5600" dirty="0" err="1">
                <a:latin typeface="System"/>
              </a:rPr>
              <a:t>cassandra.yaml</a:t>
            </a:r>
            <a:r>
              <a:rPr lang="en-US" sz="5600" dirty="0">
                <a:latin typeface="System"/>
              </a:rPr>
              <a:t> apache-cassandra-2.2.2/</a:t>
            </a:r>
            <a:r>
              <a:rPr lang="en-US" sz="5600" dirty="0" err="1">
                <a:latin typeface="System"/>
              </a:rPr>
              <a:t>conf</a:t>
            </a:r>
            <a:r>
              <a:rPr lang="en-US" sz="5600" dirty="0">
                <a:latin typeface="System"/>
              </a:rPr>
              <a:t>/</a:t>
            </a:r>
            <a:r>
              <a:rPr lang="en-US" sz="5600" dirty="0" err="1">
                <a:latin typeface="System"/>
              </a:rPr>
              <a:t>cassandra.yaml_bak</a:t>
            </a:r>
            <a:endParaRPr lang="en-US" sz="5600" dirty="0">
              <a:latin typeface="System"/>
            </a:endParaRPr>
          </a:p>
          <a:p>
            <a:pPr marL="0" indent="0">
              <a:buNone/>
            </a:pPr>
            <a:r>
              <a:rPr lang="en-US" sz="6400" b="1" dirty="0"/>
              <a:t>Step 7. Modify configuration for all nodes.</a:t>
            </a:r>
          </a:p>
          <a:p>
            <a:pPr marL="0" indent="0">
              <a:buNone/>
            </a:pPr>
            <a:r>
              <a:rPr lang="en-US" sz="5600" dirty="0">
                <a:latin typeface="System"/>
              </a:rPr>
              <a:t>vim apache-cassandra-2.2.2/</a:t>
            </a:r>
            <a:r>
              <a:rPr lang="en-US" sz="5600" dirty="0" err="1">
                <a:latin typeface="System"/>
              </a:rPr>
              <a:t>conf</a:t>
            </a:r>
            <a:r>
              <a:rPr lang="en-US" sz="5600" dirty="0">
                <a:latin typeface="System"/>
              </a:rPr>
              <a:t>/</a:t>
            </a:r>
            <a:r>
              <a:rPr lang="en-US" sz="5600" dirty="0" err="1">
                <a:latin typeface="System"/>
              </a:rPr>
              <a:t>cassandra.yaml</a:t>
            </a:r>
            <a:endParaRPr lang="en-US" sz="5600" dirty="0">
              <a:latin typeface="System"/>
            </a:endParaRPr>
          </a:p>
          <a:p>
            <a:pPr marL="0" indent="0">
              <a:buNone/>
            </a:pPr>
            <a:r>
              <a:rPr lang="en-US" sz="5600" dirty="0">
                <a:latin typeface="System"/>
              </a:rPr>
              <a:t>Note: </a:t>
            </a:r>
          </a:p>
          <a:p>
            <a:pPr marL="0" indent="0">
              <a:buNone/>
            </a:pPr>
            <a:r>
              <a:rPr lang="en-US" sz="5600" dirty="0">
                <a:latin typeface="System"/>
              </a:rPr>
              <a:t>Find </a:t>
            </a:r>
            <a:r>
              <a:rPr lang="en-US" sz="5600" dirty="0" err="1">
                <a:latin typeface="System"/>
              </a:rPr>
              <a:t>listen_address</a:t>
            </a:r>
            <a:r>
              <a:rPr lang="en-US" sz="5600" dirty="0">
                <a:latin typeface="System"/>
              </a:rPr>
              <a:t>: and seeds: (</a:t>
            </a:r>
            <a:r>
              <a:rPr lang="en-US" sz="5600" dirty="0" err="1">
                <a:latin typeface="System"/>
              </a:rPr>
              <a:t>Ctrl+W</a:t>
            </a:r>
            <a:r>
              <a:rPr lang="en-US" sz="5600" dirty="0">
                <a:latin typeface="System"/>
              </a:rPr>
              <a:t>) and modify it</a:t>
            </a:r>
          </a:p>
          <a:p>
            <a:pPr marL="0" indent="0">
              <a:buNone/>
            </a:pPr>
            <a:r>
              <a:rPr lang="en-US" sz="5600" dirty="0" err="1">
                <a:latin typeface="System"/>
              </a:rPr>
              <a:t>listen_address</a:t>
            </a:r>
            <a:r>
              <a:rPr lang="en-US" sz="5600" dirty="0">
                <a:latin typeface="System"/>
              </a:rPr>
              <a:t> should be own IP of each instance.</a:t>
            </a:r>
          </a:p>
          <a:p>
            <a:pPr marL="0" indent="0">
              <a:buNone/>
            </a:pPr>
            <a:r>
              <a:rPr lang="en-US" sz="5600" dirty="0" err="1">
                <a:latin typeface="System"/>
              </a:rPr>
              <a:t>listen_address</a:t>
            </a:r>
            <a:r>
              <a:rPr lang="en-US" sz="5600" dirty="0">
                <a:latin typeface="System"/>
              </a:rPr>
              <a:t>: &lt;</a:t>
            </a:r>
            <a:r>
              <a:rPr lang="en-US" sz="5600" dirty="0" err="1">
                <a:latin typeface="System"/>
              </a:rPr>
              <a:t>IPAddress</a:t>
            </a:r>
            <a:r>
              <a:rPr lang="en-US" sz="5600" dirty="0">
                <a:latin typeface="System"/>
              </a:rPr>
              <a:t>&gt;</a:t>
            </a:r>
          </a:p>
          <a:p>
            <a:pPr marL="0" indent="0">
              <a:buNone/>
            </a:pPr>
            <a:r>
              <a:rPr lang="en-US" sz="5600" dirty="0">
                <a:latin typeface="System"/>
              </a:rPr>
              <a:t>seeds:  "&lt;</a:t>
            </a:r>
            <a:r>
              <a:rPr lang="en-US" sz="5600" dirty="0" err="1">
                <a:latin typeface="System"/>
              </a:rPr>
              <a:t>IPAddress</a:t>
            </a:r>
            <a:r>
              <a:rPr lang="en-US" sz="5600" dirty="0">
                <a:latin typeface="System"/>
              </a:rPr>
              <a:t>&gt;,172.31.42.247,172.31.42.151"</a:t>
            </a:r>
          </a:p>
          <a:p>
            <a:pPr marL="0" indent="0">
              <a:buNone/>
            </a:pPr>
            <a:r>
              <a:rPr lang="en-US" sz="5600" dirty="0" err="1">
                <a:latin typeface="System"/>
              </a:rPr>
              <a:t>rpc_address</a:t>
            </a:r>
            <a:r>
              <a:rPr lang="en-US" sz="5600" dirty="0">
                <a:latin typeface="System"/>
              </a:rPr>
              <a:t>: 0.0.0.0</a:t>
            </a:r>
          </a:p>
          <a:p>
            <a:pPr marL="0" indent="0">
              <a:buNone/>
            </a:pPr>
            <a:r>
              <a:rPr lang="en-US" sz="5600" dirty="0" err="1">
                <a:latin typeface="System"/>
              </a:rPr>
              <a:t>broadcast_rpc_address</a:t>
            </a:r>
            <a:r>
              <a:rPr lang="en-US" sz="5600" dirty="0">
                <a:latin typeface="System"/>
              </a:rPr>
              <a:t>: 1.2.3.4</a:t>
            </a:r>
          </a:p>
          <a:p>
            <a:pPr marL="0" indent="0">
              <a:buNone/>
            </a:pPr>
            <a:endParaRPr lang="en-US" sz="5000" b="1"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39807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Cassandra in 3 Nodes</a:t>
            </a:r>
          </a:p>
        </p:txBody>
      </p:sp>
      <p:sp>
        <p:nvSpPr>
          <p:cNvPr id="3" name="Content Placeholder 2"/>
          <p:cNvSpPr>
            <a:spLocks noGrp="1"/>
          </p:cNvSpPr>
          <p:nvPr>
            <p:ph idx="1"/>
          </p:nvPr>
        </p:nvSpPr>
        <p:spPr/>
        <p:txBody>
          <a:bodyPr>
            <a:normAutofit fontScale="25000" lnSpcReduction="20000"/>
          </a:bodyPr>
          <a:lstStyle/>
          <a:p>
            <a:pPr marL="0" indent="0">
              <a:buNone/>
            </a:pPr>
            <a:r>
              <a:rPr lang="en-US" sz="6400" b="1" dirty="0"/>
              <a:t>Step 8. </a:t>
            </a:r>
            <a:r>
              <a:rPr lang="en-US" sz="6400" b="1" dirty="0" err="1"/>
              <a:t>Excute</a:t>
            </a:r>
            <a:r>
              <a:rPr lang="en-US" sz="6400" b="1" dirty="0"/>
              <a:t> </a:t>
            </a:r>
            <a:r>
              <a:rPr lang="en-US" sz="6400" b="1" dirty="0" err="1"/>
              <a:t>cassandra</a:t>
            </a:r>
            <a:endParaRPr lang="en-US" sz="6400" b="1" dirty="0"/>
          </a:p>
          <a:p>
            <a:pPr marL="0" indent="0">
              <a:buNone/>
            </a:pPr>
            <a:r>
              <a:rPr lang="en-US" sz="5600" dirty="0">
                <a:latin typeface="System"/>
              </a:rPr>
              <a:t>/</a:t>
            </a:r>
            <a:r>
              <a:rPr lang="en-US" sz="5600" dirty="0" err="1">
                <a:latin typeface="System"/>
              </a:rPr>
              <a:t>usr</a:t>
            </a:r>
            <a:r>
              <a:rPr lang="en-US" sz="5600" dirty="0">
                <a:latin typeface="System"/>
              </a:rPr>
              <a:t>/local/</a:t>
            </a:r>
            <a:r>
              <a:rPr lang="en-US" sz="5600" dirty="0" err="1">
                <a:latin typeface="System"/>
              </a:rPr>
              <a:t>cassandra</a:t>
            </a:r>
            <a:r>
              <a:rPr lang="en-US" sz="5600" dirty="0">
                <a:latin typeface="System"/>
              </a:rPr>
              <a:t>/apache-cassandra-2.2.3/bin/</a:t>
            </a:r>
            <a:r>
              <a:rPr lang="en-US" sz="5600" dirty="0" err="1">
                <a:latin typeface="System"/>
              </a:rPr>
              <a:t>cassandra</a:t>
            </a:r>
            <a:endParaRPr lang="en-US" sz="5600" dirty="0">
              <a:latin typeface="System"/>
            </a:endParaRPr>
          </a:p>
          <a:p>
            <a:pPr marL="0" indent="0">
              <a:buNone/>
            </a:pPr>
            <a:r>
              <a:rPr lang="en-US" sz="5600" dirty="0">
                <a:latin typeface="System"/>
              </a:rPr>
              <a:t>/</a:t>
            </a:r>
            <a:r>
              <a:rPr lang="en-US" sz="5600" dirty="0" err="1">
                <a:latin typeface="System"/>
              </a:rPr>
              <a:t>usr</a:t>
            </a:r>
            <a:r>
              <a:rPr lang="en-US" sz="5600" dirty="0">
                <a:latin typeface="System"/>
              </a:rPr>
              <a:t>/local/</a:t>
            </a:r>
            <a:r>
              <a:rPr lang="en-US" sz="5600" dirty="0" err="1">
                <a:latin typeface="System"/>
              </a:rPr>
              <a:t>cassandra</a:t>
            </a:r>
            <a:r>
              <a:rPr lang="en-US" sz="5600" dirty="0">
                <a:latin typeface="System"/>
              </a:rPr>
              <a:t>/apache-cassandra-2.2.3/bin/</a:t>
            </a:r>
            <a:r>
              <a:rPr lang="en-US" sz="5600" dirty="0" err="1">
                <a:latin typeface="System"/>
              </a:rPr>
              <a:t>nodetool</a:t>
            </a:r>
            <a:r>
              <a:rPr lang="en-US" sz="5600" dirty="0">
                <a:latin typeface="System"/>
              </a:rPr>
              <a:t> -h localhost -p 7199 status</a:t>
            </a:r>
          </a:p>
          <a:p>
            <a:pPr marL="0" indent="0">
              <a:buNone/>
            </a:pPr>
            <a:r>
              <a:rPr lang="en-US" sz="5600" dirty="0">
                <a:latin typeface="System"/>
              </a:rPr>
              <a:t>Note: All 3 nodes should be ready</a:t>
            </a:r>
          </a:p>
          <a:p>
            <a:pPr marL="0" indent="0">
              <a:buNone/>
            </a:pPr>
            <a:r>
              <a:rPr lang="en-US" sz="5600" dirty="0">
                <a:latin typeface="System"/>
              </a:rPr>
              <a:t>/</a:t>
            </a:r>
            <a:r>
              <a:rPr lang="en-US" sz="5600" dirty="0" err="1">
                <a:latin typeface="System"/>
              </a:rPr>
              <a:t>usr</a:t>
            </a:r>
            <a:r>
              <a:rPr lang="en-US" sz="5600" dirty="0">
                <a:latin typeface="System"/>
              </a:rPr>
              <a:t>/local/</a:t>
            </a:r>
            <a:r>
              <a:rPr lang="en-US" sz="5600" dirty="0" err="1">
                <a:latin typeface="System"/>
              </a:rPr>
              <a:t>cassandra</a:t>
            </a:r>
            <a:r>
              <a:rPr lang="en-US" sz="5600" dirty="0">
                <a:latin typeface="System"/>
              </a:rPr>
              <a:t>/apache-cassandra-2.2.3/bin/</a:t>
            </a:r>
            <a:r>
              <a:rPr lang="en-US" sz="5600" dirty="0" err="1">
                <a:latin typeface="System"/>
              </a:rPr>
              <a:t>cqlsh</a:t>
            </a:r>
            <a:endParaRPr lang="en-US" sz="5600" dirty="0">
              <a:latin typeface="System"/>
            </a:endParaRPr>
          </a:p>
          <a:p>
            <a:pPr marL="0" indent="0">
              <a:buNone/>
            </a:pPr>
            <a:endParaRPr lang="en-US" sz="6400" b="1" dirty="0"/>
          </a:p>
          <a:p>
            <a:pPr marL="0" indent="0">
              <a:buNone/>
            </a:pPr>
            <a:r>
              <a:rPr lang="en-US" sz="6400" b="1" dirty="0"/>
              <a:t>Step 9. Create </a:t>
            </a:r>
            <a:r>
              <a:rPr lang="en-US" sz="6400" b="1" dirty="0" err="1"/>
              <a:t>keyspace</a:t>
            </a:r>
            <a:r>
              <a:rPr lang="en-US" sz="6400" b="1" dirty="0"/>
              <a:t> and table for YCSB benchmark</a:t>
            </a:r>
          </a:p>
          <a:p>
            <a:pPr marL="0" indent="0">
              <a:buNone/>
            </a:pPr>
            <a:r>
              <a:rPr lang="en-US" sz="5600" dirty="0">
                <a:latin typeface="System"/>
              </a:rPr>
              <a:t>CREATE KEYSPACE </a:t>
            </a:r>
            <a:r>
              <a:rPr lang="en-US" sz="5600" dirty="0" err="1">
                <a:latin typeface="System"/>
              </a:rPr>
              <a:t>usertable</a:t>
            </a:r>
            <a:r>
              <a:rPr lang="en-US" sz="5600" dirty="0">
                <a:latin typeface="System"/>
              </a:rPr>
              <a:t> WITH REPLICATION = { 'class' : '</a:t>
            </a:r>
            <a:r>
              <a:rPr lang="en-US" sz="5600" dirty="0" err="1">
                <a:latin typeface="System"/>
              </a:rPr>
              <a:t>SimpleStrategy</a:t>
            </a:r>
            <a:r>
              <a:rPr lang="en-US" sz="5600" dirty="0">
                <a:latin typeface="System"/>
              </a:rPr>
              <a:t>', '</a:t>
            </a:r>
            <a:r>
              <a:rPr lang="en-US" sz="5600" dirty="0" err="1">
                <a:latin typeface="System"/>
              </a:rPr>
              <a:t>replication_factor</a:t>
            </a:r>
            <a:r>
              <a:rPr lang="en-US" sz="5600" dirty="0">
                <a:latin typeface="System"/>
              </a:rPr>
              <a:t>' : 3};</a:t>
            </a:r>
          </a:p>
          <a:p>
            <a:pPr marL="0" indent="0">
              <a:buNone/>
            </a:pPr>
            <a:r>
              <a:rPr lang="en-US" sz="5600" dirty="0">
                <a:latin typeface="System"/>
              </a:rPr>
              <a:t>use </a:t>
            </a:r>
            <a:r>
              <a:rPr lang="en-US" sz="5600" dirty="0" err="1">
                <a:latin typeface="System"/>
              </a:rPr>
              <a:t>usertable</a:t>
            </a:r>
            <a:r>
              <a:rPr lang="en-US" sz="5600" dirty="0">
                <a:latin typeface="System"/>
              </a:rPr>
              <a:t>;</a:t>
            </a:r>
          </a:p>
          <a:p>
            <a:pPr marL="0" indent="0">
              <a:buNone/>
            </a:pPr>
            <a:r>
              <a:rPr lang="en-US" sz="5600" dirty="0">
                <a:latin typeface="System"/>
              </a:rPr>
              <a:t>CREATE TABLE </a:t>
            </a:r>
            <a:r>
              <a:rPr lang="en-US" sz="5600" dirty="0" err="1">
                <a:latin typeface="System"/>
              </a:rPr>
              <a:t>usertable.data</a:t>
            </a:r>
            <a:r>
              <a:rPr lang="en-US" sz="5600" dirty="0">
                <a:latin typeface="System"/>
              </a:rPr>
              <a:t> ( key blob, column1 text, value blob, PRIMARY KEY (key, column1)) WITH COMPACT STORAGE AND CLUSTERING ORDER BY (column1 ASC);</a:t>
            </a:r>
          </a:p>
          <a:p>
            <a:pPr marL="0" indent="0">
              <a:buNone/>
            </a:pPr>
            <a:r>
              <a:rPr lang="en-US" sz="5600" dirty="0">
                <a:latin typeface="System"/>
              </a:rPr>
              <a:t>describe table data;</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652434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YCSB in Test Node</a:t>
            </a:r>
          </a:p>
        </p:txBody>
      </p:sp>
      <p:sp>
        <p:nvSpPr>
          <p:cNvPr id="3" name="Content Placeholder 2"/>
          <p:cNvSpPr>
            <a:spLocks noGrp="1"/>
          </p:cNvSpPr>
          <p:nvPr>
            <p:ph idx="1"/>
          </p:nvPr>
        </p:nvSpPr>
        <p:spPr/>
        <p:txBody>
          <a:bodyPr>
            <a:normAutofit/>
          </a:bodyPr>
          <a:lstStyle/>
          <a:p>
            <a:pPr marL="0" indent="0">
              <a:buNone/>
            </a:pPr>
            <a:r>
              <a:rPr lang="en-US" b="1" dirty="0"/>
              <a:t>Follow these steps in the Test Node only.</a:t>
            </a:r>
          </a:p>
          <a:p>
            <a:pPr marL="0" indent="0">
              <a:buNone/>
            </a:pPr>
            <a:r>
              <a:rPr lang="en-US" b="1" dirty="0"/>
              <a:t>Step 1: Change root password</a:t>
            </a:r>
            <a:br>
              <a:rPr lang="en-US" dirty="0"/>
            </a:br>
            <a:r>
              <a:rPr lang="en-US" sz="1500" dirty="0" err="1">
                <a:latin typeface="System"/>
              </a:rPr>
              <a:t>sudo</a:t>
            </a:r>
            <a:r>
              <a:rPr lang="en-US" sz="1500" dirty="0">
                <a:latin typeface="System"/>
              </a:rPr>
              <a:t> </a:t>
            </a:r>
            <a:r>
              <a:rPr lang="en-US" sz="1500" dirty="0" err="1">
                <a:latin typeface="System"/>
              </a:rPr>
              <a:t>passwd</a:t>
            </a:r>
            <a:r>
              <a:rPr lang="en-US" sz="1500" dirty="0">
                <a:latin typeface="System"/>
              </a:rPr>
              <a:t> root</a:t>
            </a:r>
            <a:br>
              <a:rPr lang="en-US" sz="1500" dirty="0">
                <a:latin typeface="System"/>
              </a:rPr>
            </a:br>
            <a:r>
              <a:rPr lang="en-US" sz="1500" dirty="0">
                <a:latin typeface="System"/>
              </a:rPr>
              <a:t>&lt;enter password&gt;</a:t>
            </a:r>
            <a:br>
              <a:rPr lang="en-US" sz="1500" dirty="0">
                <a:latin typeface="System"/>
              </a:rPr>
            </a:br>
            <a:r>
              <a:rPr lang="en-US" sz="1500" dirty="0" err="1">
                <a:latin typeface="System"/>
              </a:rPr>
              <a:t>su</a:t>
            </a:r>
            <a:br>
              <a:rPr lang="en-US" sz="1500" dirty="0">
                <a:latin typeface="System"/>
              </a:rPr>
            </a:br>
            <a:r>
              <a:rPr lang="en-US" sz="1500" dirty="0">
                <a:latin typeface="System"/>
              </a:rPr>
              <a:t>&lt;password&gt;</a:t>
            </a:r>
            <a:br>
              <a:rPr lang="en-US" sz="1500" dirty="0">
                <a:latin typeface="System"/>
              </a:rPr>
            </a:br>
            <a:br>
              <a:rPr lang="en-US" dirty="0"/>
            </a:br>
            <a:r>
              <a:rPr lang="en-US" b="1" dirty="0"/>
              <a:t>Step 2: Install Oracle Java 8 in Ubuntu via PPA</a:t>
            </a:r>
            <a:br>
              <a:rPr lang="en-US" dirty="0"/>
            </a:br>
            <a:r>
              <a:rPr lang="en-US" sz="1500" dirty="0" err="1">
                <a:latin typeface="System"/>
              </a:rPr>
              <a:t>sudo</a:t>
            </a:r>
            <a:r>
              <a:rPr lang="en-US" sz="1500" dirty="0">
                <a:latin typeface="System"/>
              </a:rPr>
              <a:t> add-apt-repository ppa:webupd8team/java</a:t>
            </a:r>
            <a:br>
              <a:rPr lang="en-US" sz="1500" dirty="0">
                <a:latin typeface="System"/>
              </a:rPr>
            </a:br>
            <a:r>
              <a:rPr lang="en-US" sz="1500" dirty="0" err="1">
                <a:latin typeface="System"/>
              </a:rPr>
              <a:t>sudo</a:t>
            </a:r>
            <a:r>
              <a:rPr lang="en-US" sz="1500" dirty="0">
                <a:latin typeface="System"/>
              </a:rPr>
              <a:t> apt-get update</a:t>
            </a:r>
            <a:br>
              <a:rPr lang="en-US" sz="1500" dirty="0">
                <a:latin typeface="System"/>
              </a:rPr>
            </a:br>
            <a:r>
              <a:rPr lang="en-US" sz="1500" dirty="0" err="1">
                <a:latin typeface="System"/>
              </a:rPr>
              <a:t>sudo</a:t>
            </a:r>
            <a:r>
              <a:rPr lang="en-US" sz="1500" dirty="0">
                <a:latin typeface="System"/>
              </a:rPr>
              <a:t> apt-get install oracle-java8-installer</a:t>
            </a:r>
            <a:br>
              <a:rPr lang="en-US" dirty="0"/>
            </a:br>
            <a:br>
              <a:rPr lang="en-US" dirty="0"/>
            </a:br>
            <a:r>
              <a:rPr lang="en-US" b="1" dirty="0"/>
              <a:t>Step 3: Set Java environment variables</a:t>
            </a:r>
            <a:br>
              <a:rPr lang="en-US" dirty="0"/>
            </a:br>
            <a:r>
              <a:rPr lang="en-US" sz="1400" dirty="0" err="1">
                <a:latin typeface="System"/>
              </a:rPr>
              <a:t>sudo</a:t>
            </a:r>
            <a:r>
              <a:rPr lang="en-US" sz="1400" dirty="0">
                <a:latin typeface="System"/>
              </a:rPr>
              <a:t> apt-get install oracle-java8-set-default</a:t>
            </a:r>
            <a:br>
              <a:rPr lang="en-US" sz="1400" dirty="0">
                <a:latin typeface="System"/>
              </a:rPr>
            </a:br>
            <a:r>
              <a:rPr lang="en-US" sz="1400" dirty="0" err="1">
                <a:latin typeface="System"/>
              </a:rPr>
              <a:t>sudo</a:t>
            </a:r>
            <a:r>
              <a:rPr lang="en-US" sz="1400" dirty="0">
                <a:latin typeface="System"/>
              </a:rPr>
              <a:t> apt-get update</a:t>
            </a:r>
            <a:br>
              <a:rPr lang="en-US" dirty="0"/>
            </a:br>
            <a:endParaRPr lang="en-US"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95535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YCSB in Test Node</a:t>
            </a:r>
          </a:p>
        </p:txBody>
      </p:sp>
      <p:sp>
        <p:nvSpPr>
          <p:cNvPr id="3" name="Content Placeholder 2"/>
          <p:cNvSpPr>
            <a:spLocks noGrp="1"/>
          </p:cNvSpPr>
          <p:nvPr>
            <p:ph idx="1"/>
          </p:nvPr>
        </p:nvSpPr>
        <p:spPr/>
        <p:txBody>
          <a:bodyPr>
            <a:normAutofit fontScale="47500" lnSpcReduction="20000"/>
          </a:bodyPr>
          <a:lstStyle/>
          <a:p>
            <a:r>
              <a:rPr lang="en-US" sz="3200" b="1" dirty="0"/>
              <a:t>Step 4: Install YCSB</a:t>
            </a:r>
          </a:p>
          <a:p>
            <a:r>
              <a:rPr lang="en-US" sz="2700" dirty="0">
                <a:latin typeface="System"/>
              </a:rPr>
              <a:t>curl -O --location https://github.com/brianfrankcooper/YCSB/releases/download/0.4.0/ycsb-0.4.0.tar.gz</a:t>
            </a:r>
            <a:br>
              <a:rPr lang="en-US" sz="2700" dirty="0">
                <a:latin typeface="System"/>
              </a:rPr>
            </a:br>
            <a:r>
              <a:rPr lang="en-US" sz="2700" dirty="0">
                <a:latin typeface="System"/>
              </a:rPr>
              <a:t>tar </a:t>
            </a:r>
            <a:r>
              <a:rPr lang="en-US" sz="2700" dirty="0" err="1">
                <a:latin typeface="System"/>
              </a:rPr>
              <a:t>xfvz</a:t>
            </a:r>
            <a:r>
              <a:rPr lang="en-US" sz="2700" dirty="0">
                <a:latin typeface="System"/>
              </a:rPr>
              <a:t> ycsb-0.4.0.tar.gz</a:t>
            </a:r>
            <a:br>
              <a:rPr lang="en-US" sz="2700" dirty="0">
                <a:latin typeface="System"/>
              </a:rPr>
            </a:br>
            <a:r>
              <a:rPr lang="en-US" sz="2700" dirty="0">
                <a:latin typeface="System"/>
              </a:rPr>
              <a:t>cd ycsb-0.4.0</a:t>
            </a:r>
          </a:p>
          <a:p>
            <a:endParaRPr lang="en-US" b="1" dirty="0"/>
          </a:p>
          <a:p>
            <a:r>
              <a:rPr lang="en-US" sz="3200" b="1" dirty="0"/>
              <a:t>Step 5: Create workload files in workload folder (Other workload code is in the comment section)</a:t>
            </a:r>
            <a:br>
              <a:rPr lang="en-US" dirty="0"/>
            </a:br>
            <a:r>
              <a:rPr lang="en-US" sz="2700" dirty="0">
                <a:latin typeface="System"/>
              </a:rPr>
              <a:t>vim workload_test10</a:t>
            </a:r>
            <a:br>
              <a:rPr lang="en-US" sz="2700" dirty="0">
                <a:latin typeface="System"/>
              </a:rPr>
            </a:br>
            <a:br>
              <a:rPr lang="en-US" sz="2700" dirty="0">
                <a:latin typeface="System"/>
              </a:rPr>
            </a:br>
            <a:r>
              <a:rPr lang="en-US" sz="2700" dirty="0" err="1">
                <a:latin typeface="System"/>
              </a:rPr>
              <a:t>recordcount</a:t>
            </a:r>
            <a:r>
              <a:rPr lang="en-US" sz="2700" dirty="0">
                <a:latin typeface="System"/>
              </a:rPr>
              <a:t>=214748</a:t>
            </a:r>
            <a:br>
              <a:rPr lang="en-US" sz="2700" dirty="0">
                <a:latin typeface="System"/>
              </a:rPr>
            </a:br>
            <a:r>
              <a:rPr lang="en-US" sz="2700" dirty="0" err="1">
                <a:latin typeface="System"/>
              </a:rPr>
              <a:t>operationcount</a:t>
            </a:r>
            <a:r>
              <a:rPr lang="en-US" sz="2700" dirty="0">
                <a:latin typeface="System"/>
              </a:rPr>
              <a:t>=100000</a:t>
            </a:r>
            <a:br>
              <a:rPr lang="en-US" sz="2700" dirty="0">
                <a:latin typeface="System"/>
              </a:rPr>
            </a:br>
            <a:r>
              <a:rPr lang="en-US" sz="2700" dirty="0">
                <a:latin typeface="System"/>
              </a:rPr>
              <a:t>workload=</a:t>
            </a:r>
            <a:r>
              <a:rPr lang="en-US" sz="2700" dirty="0" err="1">
                <a:latin typeface="System"/>
              </a:rPr>
              <a:t>com.yahoo.ycsb.workloads.CoreWorkload</a:t>
            </a:r>
            <a:br>
              <a:rPr lang="en-US" sz="2700" dirty="0">
                <a:latin typeface="System"/>
              </a:rPr>
            </a:br>
            <a:r>
              <a:rPr lang="en-US" sz="2700" dirty="0" err="1">
                <a:latin typeface="System"/>
              </a:rPr>
              <a:t>readallfields</a:t>
            </a:r>
            <a:r>
              <a:rPr lang="en-US" sz="2700" dirty="0">
                <a:latin typeface="System"/>
              </a:rPr>
              <a:t>=true</a:t>
            </a:r>
            <a:br>
              <a:rPr lang="en-US" sz="2700" dirty="0">
                <a:latin typeface="System"/>
              </a:rPr>
            </a:br>
            <a:r>
              <a:rPr lang="en-US" sz="2700" dirty="0" err="1">
                <a:latin typeface="System"/>
              </a:rPr>
              <a:t>readproportion</a:t>
            </a:r>
            <a:r>
              <a:rPr lang="en-US" sz="2700" dirty="0">
                <a:latin typeface="System"/>
              </a:rPr>
              <a:t>=0.5435</a:t>
            </a:r>
            <a:br>
              <a:rPr lang="en-US" sz="2700" dirty="0">
                <a:latin typeface="System"/>
              </a:rPr>
            </a:br>
            <a:r>
              <a:rPr lang="en-US" sz="2700" dirty="0" err="1">
                <a:latin typeface="System"/>
              </a:rPr>
              <a:t>updateproportion</a:t>
            </a:r>
            <a:r>
              <a:rPr lang="en-US" sz="2700" dirty="0">
                <a:latin typeface="System"/>
              </a:rPr>
              <a:t>=0.4565</a:t>
            </a:r>
            <a:br>
              <a:rPr lang="en-US" sz="2700" dirty="0">
                <a:latin typeface="System"/>
              </a:rPr>
            </a:br>
            <a:r>
              <a:rPr lang="en-US" sz="2700" dirty="0" err="1">
                <a:latin typeface="System"/>
              </a:rPr>
              <a:t>scanproportion</a:t>
            </a:r>
            <a:r>
              <a:rPr lang="en-US" sz="2700" dirty="0">
                <a:latin typeface="System"/>
              </a:rPr>
              <a:t>=0</a:t>
            </a:r>
            <a:br>
              <a:rPr lang="en-US" sz="2700" dirty="0">
                <a:latin typeface="System"/>
              </a:rPr>
            </a:br>
            <a:r>
              <a:rPr lang="en-US" sz="2700" dirty="0" err="1">
                <a:latin typeface="System"/>
              </a:rPr>
              <a:t>insertproportion</a:t>
            </a:r>
            <a:r>
              <a:rPr lang="en-US" sz="2700" dirty="0">
                <a:latin typeface="System"/>
              </a:rPr>
              <a:t>=0</a:t>
            </a:r>
            <a:br>
              <a:rPr lang="en-US" sz="2700" dirty="0">
                <a:latin typeface="System"/>
              </a:rPr>
            </a:br>
            <a:r>
              <a:rPr lang="en-US" sz="2700" dirty="0" err="1">
                <a:latin typeface="System"/>
              </a:rPr>
              <a:t>requestdistribution</a:t>
            </a:r>
            <a:r>
              <a:rPr lang="en-US" sz="2700" dirty="0">
                <a:latin typeface="System"/>
              </a:rPr>
              <a:t>=</a:t>
            </a:r>
            <a:r>
              <a:rPr lang="en-US" sz="2700" dirty="0" err="1">
                <a:latin typeface="System"/>
              </a:rPr>
              <a:t>zipfian</a:t>
            </a:r>
            <a:endParaRPr lang="en-US" sz="2700" dirty="0">
              <a:latin typeface="System"/>
            </a:endParaRPr>
          </a:p>
          <a:p>
            <a:endParaRPr lang="en-US" dirty="0"/>
          </a:p>
          <a:p>
            <a:pPr marL="0" indent="0">
              <a:buNone/>
            </a:pPr>
            <a:br>
              <a:rPr lang="en-US" dirty="0"/>
            </a:br>
            <a:endParaRPr lang="en-US"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603826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YCSB in Test Node</a:t>
            </a:r>
          </a:p>
        </p:txBody>
      </p:sp>
      <p:sp>
        <p:nvSpPr>
          <p:cNvPr id="3" name="Content Placeholder 2"/>
          <p:cNvSpPr>
            <a:spLocks noGrp="1"/>
          </p:cNvSpPr>
          <p:nvPr>
            <p:ph idx="1"/>
          </p:nvPr>
        </p:nvSpPr>
        <p:spPr/>
        <p:txBody>
          <a:bodyPr>
            <a:noAutofit/>
          </a:bodyPr>
          <a:lstStyle/>
          <a:p>
            <a:r>
              <a:rPr lang="en-US" sz="1500" b="1" dirty="0"/>
              <a:t>8. Create a folder for results</a:t>
            </a:r>
          </a:p>
          <a:p>
            <a:r>
              <a:rPr lang="en-US" sz="1300" dirty="0" err="1">
                <a:latin typeface="System"/>
              </a:rPr>
              <a:t>mkdir</a:t>
            </a:r>
            <a:r>
              <a:rPr lang="en-US" sz="1300" dirty="0">
                <a:latin typeface="System"/>
              </a:rPr>
              <a:t> </a:t>
            </a:r>
            <a:r>
              <a:rPr lang="en-US" sz="1300" dirty="0" err="1">
                <a:latin typeface="System"/>
              </a:rPr>
              <a:t>results_Cassandra</a:t>
            </a:r>
            <a:endParaRPr lang="en-US" sz="1300" dirty="0">
              <a:latin typeface="System"/>
            </a:endParaRPr>
          </a:p>
          <a:p>
            <a:r>
              <a:rPr lang="en-US" sz="1500" b="1" dirty="0"/>
              <a:t>9. Load data</a:t>
            </a:r>
          </a:p>
          <a:p>
            <a:r>
              <a:rPr lang="en-US" sz="1300" dirty="0">
                <a:latin typeface="System"/>
              </a:rPr>
              <a:t>./bin/</a:t>
            </a:r>
            <a:r>
              <a:rPr lang="en-US" sz="1300" dirty="0" err="1">
                <a:latin typeface="System"/>
              </a:rPr>
              <a:t>ycsb</a:t>
            </a:r>
            <a:r>
              <a:rPr lang="en-US" sz="1300" dirty="0">
                <a:latin typeface="System"/>
              </a:rPr>
              <a:t> load cassandra-10 -P workloads/workload_test10 -p hosts=&lt;</a:t>
            </a:r>
            <a:r>
              <a:rPr lang="en-US" sz="1300" dirty="0" err="1">
                <a:latin typeface="System"/>
              </a:rPr>
              <a:t>IPAddress</a:t>
            </a:r>
            <a:r>
              <a:rPr lang="en-US" sz="1300" dirty="0">
                <a:latin typeface="System"/>
              </a:rPr>
              <a:t>&gt; -threads 10 -p </a:t>
            </a:r>
            <a:r>
              <a:rPr lang="en-US" sz="1300" dirty="0" err="1">
                <a:latin typeface="System"/>
              </a:rPr>
              <a:t>columnfamily</a:t>
            </a:r>
            <a:r>
              <a:rPr lang="en-US" sz="1300" dirty="0">
                <a:latin typeface="System"/>
              </a:rPr>
              <a:t>=data -s &gt; </a:t>
            </a:r>
            <a:r>
              <a:rPr lang="en-US" sz="1300" dirty="0" err="1">
                <a:latin typeface="System"/>
              </a:rPr>
              <a:t>results_Cassandra</a:t>
            </a:r>
            <a:r>
              <a:rPr lang="en-US" sz="1300" dirty="0">
                <a:latin typeface="System"/>
              </a:rPr>
              <a:t>/load_10</a:t>
            </a:r>
            <a:br>
              <a:rPr lang="en-US" sz="1300" dirty="0">
                <a:latin typeface="System"/>
              </a:rPr>
            </a:br>
            <a:endParaRPr lang="en-US" sz="1300" dirty="0">
              <a:latin typeface="System"/>
            </a:endParaRPr>
          </a:p>
          <a:p>
            <a:r>
              <a:rPr lang="en-US" sz="1500" b="1" dirty="0"/>
              <a:t>10. Run benchmark</a:t>
            </a:r>
          </a:p>
          <a:p>
            <a:r>
              <a:rPr lang="en-US" sz="1300" dirty="0">
                <a:latin typeface="System"/>
              </a:rPr>
              <a:t>./bin/</a:t>
            </a:r>
            <a:r>
              <a:rPr lang="en-US" sz="1300" dirty="0" err="1">
                <a:latin typeface="System"/>
              </a:rPr>
              <a:t>ycsb</a:t>
            </a:r>
            <a:r>
              <a:rPr lang="en-US" sz="1300" dirty="0">
                <a:latin typeface="System"/>
              </a:rPr>
              <a:t> run cassandra-10 -P workloads/workload_test10 -p hosts=&lt;</a:t>
            </a:r>
            <a:r>
              <a:rPr lang="en-US" sz="1300" dirty="0" err="1">
                <a:latin typeface="System"/>
              </a:rPr>
              <a:t>IPAddress</a:t>
            </a:r>
            <a:r>
              <a:rPr lang="en-US" sz="1300" dirty="0">
                <a:latin typeface="System"/>
              </a:rPr>
              <a:t>&gt; -threads 10 -p </a:t>
            </a:r>
            <a:r>
              <a:rPr lang="en-US" sz="1300" dirty="0" err="1">
                <a:latin typeface="System"/>
              </a:rPr>
              <a:t>columnfamily</a:t>
            </a:r>
            <a:r>
              <a:rPr lang="en-US" sz="1300" dirty="0">
                <a:latin typeface="System"/>
              </a:rPr>
              <a:t>=data -s &gt; </a:t>
            </a:r>
            <a:r>
              <a:rPr lang="en-US" sz="1300" dirty="0" err="1">
                <a:latin typeface="System"/>
              </a:rPr>
              <a:t>results_Cassandra</a:t>
            </a:r>
            <a:r>
              <a:rPr lang="en-US" sz="1300" dirty="0">
                <a:latin typeface="System"/>
              </a:rPr>
              <a:t>/run_10</a:t>
            </a:r>
          </a:p>
          <a:p>
            <a:r>
              <a:rPr lang="en-US" sz="1500" b="1" dirty="0"/>
              <a:t>11. Clean loaded data for next benchmark (REFER TO THE NOTES SECTION FOR OTHER BENCHMARKS)</a:t>
            </a:r>
          </a:p>
          <a:p>
            <a:r>
              <a:rPr lang="en-US" sz="1300" dirty="0">
                <a:latin typeface="System"/>
              </a:rPr>
              <a:t>drop table data;</a:t>
            </a:r>
            <a:br>
              <a:rPr lang="en-US" sz="1300" dirty="0">
                <a:latin typeface="System"/>
              </a:rPr>
            </a:br>
            <a:r>
              <a:rPr lang="en-US" sz="1300" dirty="0">
                <a:latin typeface="System"/>
              </a:rPr>
              <a:t>CREATE TABLE </a:t>
            </a:r>
            <a:r>
              <a:rPr lang="en-US" sz="1300" dirty="0" err="1">
                <a:latin typeface="System"/>
              </a:rPr>
              <a:t>usertable.data</a:t>
            </a:r>
            <a:r>
              <a:rPr lang="en-US" sz="1300" dirty="0">
                <a:latin typeface="System"/>
              </a:rPr>
              <a:t> ( key blob, column1 text, value blob, PRIMARY KEY (key, column1)) WITH COMPACT STORAGE AND CLUSTERING ORDER BY (column1 ASC);</a:t>
            </a:r>
            <a:br>
              <a:rPr lang="en-US" sz="1000" dirty="0"/>
            </a:br>
            <a:endParaRPr lang="en-US" sz="1000"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536045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you might want to know! </a:t>
            </a:r>
          </a:p>
        </p:txBody>
      </p:sp>
      <p:sp>
        <p:nvSpPr>
          <p:cNvPr id="3" name="Content Placeholder 2"/>
          <p:cNvSpPr>
            <a:spLocks noGrp="1"/>
          </p:cNvSpPr>
          <p:nvPr>
            <p:ph idx="1"/>
          </p:nvPr>
        </p:nvSpPr>
        <p:spPr/>
        <p:txBody>
          <a:bodyPr>
            <a:normAutofit/>
          </a:bodyPr>
          <a:lstStyle/>
          <a:p>
            <a:r>
              <a:rPr lang="en-US" b="1" u="sng" dirty="0"/>
              <a:t>Issue 1:</a:t>
            </a:r>
            <a:r>
              <a:rPr lang="en-US" b="1" dirty="0"/>
              <a:t>  A table in Cassandra was unable to be dropped or truncated.</a:t>
            </a:r>
            <a:endParaRPr lang="en-US" dirty="0"/>
          </a:p>
          <a:p>
            <a:r>
              <a:rPr lang="en-US" b="1" dirty="0"/>
              <a:t>Possible Reason &amp; Solution :</a:t>
            </a:r>
            <a:r>
              <a:rPr lang="en-US" dirty="0"/>
              <a:t> When you want to drop or truncate a table data in a Cassandra </a:t>
            </a:r>
            <a:r>
              <a:rPr lang="en-US" dirty="0" err="1"/>
              <a:t>Userspace</a:t>
            </a:r>
            <a:r>
              <a:rPr lang="en-US" dirty="0"/>
              <a:t>, then all the nodes in the Cassandra Cluster must be up. This can be checked by using the </a:t>
            </a:r>
            <a:r>
              <a:rPr lang="en-US" dirty="0" err="1"/>
              <a:t>nodetool</a:t>
            </a:r>
            <a:r>
              <a:rPr lang="en-US" dirty="0"/>
              <a:t> command. Make sure you run Cassandra in all the nodes and then use the drop or truncate command.</a:t>
            </a:r>
          </a:p>
          <a:p>
            <a:r>
              <a:rPr lang="en-US" b="1" u="sng" dirty="0"/>
              <a:t>Issue 2:</a:t>
            </a:r>
            <a:r>
              <a:rPr lang="en-US" b="1" dirty="0"/>
              <a:t>  7199 port already in use</a:t>
            </a:r>
          </a:p>
          <a:p>
            <a:r>
              <a:rPr lang="en-US" b="1" dirty="0"/>
              <a:t>Possible Reason &amp; Solution :</a:t>
            </a:r>
            <a:r>
              <a:rPr lang="en-US" dirty="0"/>
              <a:t> You can manually kill the Cassandra process in all the nodes using the below command and run it again.</a:t>
            </a:r>
          </a:p>
          <a:p>
            <a:r>
              <a:rPr lang="en-US" dirty="0"/>
              <a:t>user=`</a:t>
            </a:r>
            <a:r>
              <a:rPr lang="en-US" dirty="0" err="1"/>
              <a:t>whoami</a:t>
            </a:r>
            <a:r>
              <a:rPr lang="en-US" dirty="0"/>
              <a:t>`</a:t>
            </a:r>
          </a:p>
          <a:p>
            <a:r>
              <a:rPr lang="en-US" dirty="0" err="1"/>
              <a:t>pgrep</a:t>
            </a:r>
            <a:r>
              <a:rPr lang="en-US" dirty="0"/>
              <a:t> -u $user -f </a:t>
            </a:r>
            <a:r>
              <a:rPr lang="en-US" dirty="0" err="1"/>
              <a:t>cassandra</a:t>
            </a:r>
            <a:r>
              <a:rPr lang="en-US" dirty="0"/>
              <a:t> | </a:t>
            </a:r>
            <a:r>
              <a:rPr lang="en-US" dirty="0" err="1"/>
              <a:t>xargs</a:t>
            </a:r>
            <a:r>
              <a:rPr lang="en-US" dirty="0"/>
              <a:t> kill -9</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89277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of a GCE instance</a:t>
            </a:r>
          </a:p>
        </p:txBody>
      </p:sp>
      <p:pic>
        <p:nvPicPr>
          <p:cNvPr id="5" name="Picture 4"/>
          <p:cNvPicPr>
            <a:picLocks noChangeAspect="1"/>
          </p:cNvPicPr>
          <p:nvPr/>
        </p:nvPicPr>
        <p:blipFill>
          <a:blip r:embed="rId2"/>
          <a:stretch>
            <a:fillRect/>
          </a:stretch>
        </p:blipFill>
        <p:spPr>
          <a:xfrm>
            <a:off x="1192910" y="2306667"/>
            <a:ext cx="5915025" cy="1905000"/>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078629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of a GCE instance</a:t>
            </a:r>
          </a:p>
        </p:txBody>
      </p:sp>
      <p:pic>
        <p:nvPicPr>
          <p:cNvPr id="3" name="Picture 2"/>
          <p:cNvPicPr>
            <a:picLocks noChangeAspect="1"/>
          </p:cNvPicPr>
          <p:nvPr/>
        </p:nvPicPr>
        <p:blipFill>
          <a:blip r:embed="rId2"/>
          <a:stretch>
            <a:fillRect/>
          </a:stretch>
        </p:blipFill>
        <p:spPr>
          <a:xfrm>
            <a:off x="1244785" y="1820714"/>
            <a:ext cx="9387774" cy="4467521"/>
          </a:xfrm>
          <a:prstGeom prst="rect">
            <a:avLst/>
          </a:prstGeom>
        </p:spPr>
      </p:pic>
      <p:sp>
        <p:nvSpPr>
          <p:cNvPr id="6" name="Rounded Rectangle 5"/>
          <p:cNvSpPr/>
          <p:nvPr/>
        </p:nvSpPr>
        <p:spPr>
          <a:xfrm>
            <a:off x="1339701" y="4082902"/>
            <a:ext cx="9144000" cy="43593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278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94" y="0"/>
            <a:ext cx="10058400" cy="1450757"/>
          </a:xfrm>
        </p:spPr>
        <p:txBody>
          <a:bodyPr/>
          <a:lstStyle/>
          <a:p>
            <a:r>
              <a:rPr lang="en-US" dirty="0"/>
              <a:t>Monthly Estimate</a:t>
            </a:r>
          </a:p>
        </p:txBody>
      </p:sp>
      <p:pic>
        <p:nvPicPr>
          <p:cNvPr id="5" name="Picture 4"/>
          <p:cNvPicPr>
            <a:picLocks noChangeAspect="1"/>
          </p:cNvPicPr>
          <p:nvPr/>
        </p:nvPicPr>
        <p:blipFill>
          <a:blip r:embed="rId2"/>
          <a:stretch>
            <a:fillRect/>
          </a:stretch>
        </p:blipFill>
        <p:spPr>
          <a:xfrm>
            <a:off x="1532972" y="1767110"/>
            <a:ext cx="3698247" cy="4219524"/>
          </a:xfrm>
          <a:prstGeom prst="rect">
            <a:avLst/>
          </a:prstGeom>
        </p:spPr>
      </p:pic>
      <p:pic>
        <p:nvPicPr>
          <p:cNvPr id="7" name="Picture 6"/>
          <p:cNvPicPr>
            <a:picLocks noChangeAspect="1"/>
          </p:cNvPicPr>
          <p:nvPr/>
        </p:nvPicPr>
        <p:blipFill>
          <a:blip r:embed="rId3"/>
          <a:stretch>
            <a:fillRect/>
          </a:stretch>
        </p:blipFill>
        <p:spPr>
          <a:xfrm>
            <a:off x="6368570" y="1767110"/>
            <a:ext cx="3694176" cy="4353598"/>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218590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GCE Load Throughput</a:t>
            </a:r>
          </a:p>
        </p:txBody>
      </p:sp>
      <p:pic>
        <p:nvPicPr>
          <p:cNvPr id="4" name="Picture 3"/>
          <p:cNvPicPr>
            <a:picLocks noChangeAspect="1"/>
          </p:cNvPicPr>
          <p:nvPr/>
        </p:nvPicPr>
        <p:blipFill>
          <a:blip r:embed="rId2"/>
          <a:stretch>
            <a:fillRect/>
          </a:stretch>
        </p:blipFill>
        <p:spPr>
          <a:xfrm>
            <a:off x="1816151" y="1846189"/>
            <a:ext cx="8559698" cy="4246267"/>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1104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IaaS Cloud Providers – Under Study</a:t>
            </a:r>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8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GCE Run Throughput</a:t>
            </a:r>
          </a:p>
        </p:txBody>
      </p:sp>
      <p:pic>
        <p:nvPicPr>
          <p:cNvPr id="3" name="Picture 2"/>
          <p:cNvPicPr>
            <a:picLocks noChangeAspect="1"/>
          </p:cNvPicPr>
          <p:nvPr/>
        </p:nvPicPr>
        <p:blipFill>
          <a:blip r:embed="rId2"/>
          <a:stretch>
            <a:fillRect/>
          </a:stretch>
        </p:blipFill>
        <p:spPr>
          <a:xfrm>
            <a:off x="1847088" y="1871414"/>
            <a:ext cx="8558784" cy="4316734"/>
          </a:xfrm>
          <a:prstGeom prst="rect">
            <a:avLst/>
          </a:prstGeom>
        </p:spPr>
      </p:pic>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402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 Cloud Services – Under Study</a:t>
            </a:r>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0269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30"/>
                                        </p:tgtEl>
                                      </p:cBhvr>
                                    </p:animEffect>
                                    <p:animScale>
                                      <p:cBhvr>
                                        <p:cTn id="7"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2" name="Title 1"/>
          <p:cNvSpPr>
            <a:spLocks noGrp="1"/>
          </p:cNvSpPr>
          <p:nvPr>
            <p:ph type="title"/>
          </p:nvPr>
        </p:nvSpPr>
        <p:spPr/>
        <p:txBody>
          <a:bodyPr/>
          <a:lstStyle/>
          <a:p>
            <a:r>
              <a:rPr lang="en-US" dirty="0"/>
              <a:t>Creating an Account – Login to Azure</a:t>
            </a:r>
          </a:p>
        </p:txBody>
      </p:sp>
      <p:sp>
        <p:nvSpPr>
          <p:cNvPr id="3" name="Content Placeholder 2"/>
          <p:cNvSpPr>
            <a:spLocks noGrp="1"/>
          </p:cNvSpPr>
          <p:nvPr>
            <p:ph idx="1"/>
          </p:nvPr>
        </p:nvSpPr>
        <p:spPr/>
        <p:txBody>
          <a:bodyPr/>
          <a:lstStyle/>
          <a:p>
            <a:r>
              <a:rPr lang="en-US" dirty="0"/>
              <a:t>Navigate to the URL https://azure.microsoft.com/en-us/pricing/free-trial/ </a:t>
            </a:r>
            <a:r>
              <a:rPr lang="en-US" dirty="0">
                <a:sym typeface="Wingdings" panose="05000000000000000000" pitchFamily="2" charset="2"/>
              </a:rPr>
              <a:t> Create an Azure ID, and get in to the free trial page as shown below.</a:t>
            </a:r>
          </a:p>
          <a:p>
            <a:endParaRPr lang="en-US" dirty="0"/>
          </a:p>
        </p:txBody>
      </p:sp>
      <p:sp>
        <p:nvSpPr>
          <p:cNvPr id="5" name="Rounded Rectangle 4"/>
          <p:cNvSpPr/>
          <p:nvPr/>
        </p:nvSpPr>
        <p:spPr>
          <a:xfrm>
            <a:off x="2115098" y="4003549"/>
            <a:ext cx="1055594" cy="3132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3719968" y="4618034"/>
            <a:ext cx="4211919" cy="602552"/>
          </a:xfrm>
          <a:prstGeom prst="wedgeRoundRectCallout">
            <a:avLst>
              <a:gd name="adj1" fmla="val -68619"/>
              <a:gd name="adj2" fmla="val -90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Try it now button to start with.</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7605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Account – Creating your ID</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412735" y="2062622"/>
            <a:ext cx="3692766" cy="921310"/>
          </a:xfrm>
          <a:prstGeom prst="wedgeRoundRectCallout">
            <a:avLst>
              <a:gd name="adj1" fmla="val -62233"/>
              <a:gd name="adj2" fmla="val 87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an existing login, or create a new one</a:t>
            </a:r>
          </a:p>
        </p:txBody>
      </p:sp>
      <p:sp>
        <p:nvSpPr>
          <p:cNvPr id="10" name="Explosion 1 9"/>
          <p:cNvSpPr/>
          <p:nvPr/>
        </p:nvSpPr>
        <p:spPr>
          <a:xfrm>
            <a:off x="8474907" y="3135365"/>
            <a:ext cx="3845429" cy="1975650"/>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Azrure</a:t>
            </a:r>
            <a:r>
              <a:rPr lang="en-US" dirty="0"/>
              <a:t> offers a month of free usage to use it’s services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67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using the Console</a:t>
            </a:r>
          </a:p>
        </p:txBody>
      </p:sp>
      <p:sp>
        <p:nvSpPr>
          <p:cNvPr id="3" name="Content Placeholder 2"/>
          <p:cNvSpPr>
            <a:spLocks noGrp="1"/>
          </p:cNvSpPr>
          <p:nvPr>
            <p:ph idx="1"/>
          </p:nvPr>
        </p:nvSpPr>
        <p:spPr/>
        <p:txBody>
          <a:bodyPr/>
          <a:lstStyle/>
          <a:p>
            <a:endParaRPr lang="en-US" dirty="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le 5"/>
          <p:cNvSpPr/>
          <p:nvPr/>
        </p:nvSpPr>
        <p:spPr>
          <a:xfrm>
            <a:off x="7834771" y="2524549"/>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Left Pane contains the link to all the services under Azure IaaS</a:t>
            </a:r>
          </a:p>
        </p:txBody>
      </p:sp>
      <p:sp>
        <p:nvSpPr>
          <p:cNvPr id="8" name="Rounded Rectangle 7"/>
          <p:cNvSpPr/>
          <p:nvPr/>
        </p:nvSpPr>
        <p:spPr>
          <a:xfrm>
            <a:off x="7834771" y="38285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Click on Create a Virtual Machine button to start a VM</a:t>
            </a:r>
          </a:p>
        </p:txBody>
      </p:sp>
      <p:sp>
        <p:nvSpPr>
          <p:cNvPr id="11" name="Rounded Rectangle 10"/>
          <p:cNvSpPr/>
          <p:nvPr/>
        </p:nvSpPr>
        <p:spPr>
          <a:xfrm>
            <a:off x="1647261" y="2844599"/>
            <a:ext cx="1055594" cy="22377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650271" y="3891521"/>
            <a:ext cx="1055594"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6133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11" grpId="0" animBg="1"/>
      <p:bldP spid="11" grpId="1"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Ways to do it</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3"/>
          </a:xfrm>
          <a:prstGeom prst="rect">
            <a:avLst/>
          </a:prstGeom>
          <a:noFill/>
          <a:ln>
            <a:noFill/>
          </a:ln>
        </p:spPr>
      </p:pic>
      <p:sp>
        <p:nvSpPr>
          <p:cNvPr id="6" name="Rounded Rectangle 5"/>
          <p:cNvSpPr/>
          <p:nvPr/>
        </p:nvSpPr>
        <p:spPr>
          <a:xfrm>
            <a:off x="5826112" y="3934047"/>
            <a:ext cx="5701425" cy="1076906"/>
          </a:xfrm>
          <a:prstGeom prst="roundRect">
            <a:avLst>
              <a:gd name="adj" fmla="val 54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There are two ways to create instances – Quick Create, and From Gallery.</a:t>
            </a:r>
          </a:p>
          <a:p>
            <a:r>
              <a:rPr lang="en-US" dirty="0"/>
              <a:t>Now, Enter the VM details , click on Quick Create.</a:t>
            </a:r>
          </a:p>
          <a:p>
            <a:endParaRPr lang="en-US" dirty="0"/>
          </a:p>
        </p:txBody>
      </p:sp>
      <p:sp>
        <p:nvSpPr>
          <p:cNvPr id="9" name="Rounded Rectangle 8"/>
          <p:cNvSpPr/>
          <p:nvPr/>
        </p:nvSpPr>
        <p:spPr>
          <a:xfrm>
            <a:off x="3944677" y="3232298"/>
            <a:ext cx="1063256" cy="70174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9562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2" name="Title 1"/>
          <p:cNvSpPr>
            <a:spLocks noGrp="1"/>
          </p:cNvSpPr>
          <p:nvPr>
            <p:ph type="title"/>
          </p:nvPr>
        </p:nvSpPr>
        <p:spPr/>
        <p:txBody>
          <a:bodyPr/>
          <a:lstStyle/>
          <a:p>
            <a:r>
              <a:rPr lang="en-US" dirty="0"/>
              <a:t>Creating an Instance – VM Created</a:t>
            </a:r>
          </a:p>
        </p:txBody>
      </p:sp>
      <p:sp>
        <p:nvSpPr>
          <p:cNvPr id="6" name="Rounded Rectangular Callout 5"/>
          <p:cNvSpPr/>
          <p:nvPr/>
        </p:nvSpPr>
        <p:spPr>
          <a:xfrm>
            <a:off x="7339211" y="2062619"/>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You’re done. The VM is created, and it appears in the console.</a:t>
            </a:r>
          </a:p>
        </p:txBody>
      </p:sp>
      <p:sp>
        <p:nvSpPr>
          <p:cNvPr id="9" name="Rounded Rectangle 8"/>
          <p:cNvSpPr/>
          <p:nvPr/>
        </p:nvSpPr>
        <p:spPr>
          <a:xfrm>
            <a:off x="2726267" y="3581395"/>
            <a:ext cx="4342011" cy="32173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0997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VM Details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2"/>
          </a:xfrm>
          <a:prstGeom prst="rect">
            <a:avLst/>
          </a:prstGeom>
          <a:noFill/>
          <a:ln>
            <a:noFill/>
          </a:ln>
        </p:spPr>
      </p:pic>
      <p:sp>
        <p:nvSpPr>
          <p:cNvPr id="6" name="Rounded Rectangular Callout 5"/>
          <p:cNvSpPr/>
          <p:nvPr/>
        </p:nvSpPr>
        <p:spPr>
          <a:xfrm>
            <a:off x="7195278" y="2147359"/>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Clicking on a VM, provides you the details about it</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853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an instance – SSH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527048" y="2523744"/>
            <a:ext cx="5943595" cy="3343271"/>
          </a:xfrm>
          <a:prstGeom prst="rect">
            <a:avLst/>
          </a:prstGeom>
          <a:noFill/>
          <a:ln>
            <a:noFill/>
          </a:ln>
        </p:spPr>
      </p:pic>
      <p:sp>
        <p:nvSpPr>
          <p:cNvPr id="6" name="Rounded Rectangular Callout 5"/>
          <p:cNvSpPr/>
          <p:nvPr/>
        </p:nvSpPr>
        <p:spPr>
          <a:xfrm>
            <a:off x="7488004" y="1845734"/>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Note the SSH Details here in the console, and copy it.</a:t>
            </a:r>
          </a:p>
        </p:txBody>
      </p:sp>
      <p:sp>
        <p:nvSpPr>
          <p:cNvPr id="9" name="Rounded Rectangle 8"/>
          <p:cNvSpPr/>
          <p:nvPr/>
        </p:nvSpPr>
        <p:spPr>
          <a:xfrm>
            <a:off x="5774266" y="3346372"/>
            <a:ext cx="1460668" cy="2101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459050" y="4055322"/>
            <a:ext cx="3217417" cy="921310"/>
          </a:xfrm>
          <a:prstGeom prst="roundRect">
            <a:avLst>
              <a:gd name="adj" fmla="val 12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Open </a:t>
            </a:r>
            <a:r>
              <a:rPr lang="en-US" dirty="0" err="1"/>
              <a:t>puTTY</a:t>
            </a:r>
            <a:r>
              <a:rPr lang="en-US" dirty="0"/>
              <a:t>, paste the URL, port number here and Click Open.</a:t>
            </a:r>
          </a:p>
        </p:txBody>
      </p:sp>
      <p:sp>
        <p:nvSpPr>
          <p:cNvPr id="8" name="Rounded Rectangle 7"/>
          <p:cNvSpPr/>
          <p:nvPr/>
        </p:nvSpPr>
        <p:spPr>
          <a:xfrm>
            <a:off x="4047065" y="3600155"/>
            <a:ext cx="1557870" cy="235032"/>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5624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Launched</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ular Callout 5"/>
          <p:cNvSpPr/>
          <p:nvPr/>
        </p:nvSpPr>
        <p:spPr>
          <a:xfrm>
            <a:off x="7462914" y="2063894"/>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VM is now connected.</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6129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Google’s Compute Engine (GCE) - Architecture</a:t>
            </a:r>
          </a:p>
        </p:txBody>
      </p:sp>
      <p:pic>
        <p:nvPicPr>
          <p:cNvPr id="3" name="Picture 2"/>
          <p:cNvPicPr>
            <a:picLocks noChangeAspect="1"/>
          </p:cNvPicPr>
          <p:nvPr/>
        </p:nvPicPr>
        <p:blipFill>
          <a:blip r:embed="rId3"/>
          <a:stretch>
            <a:fillRect/>
          </a:stretch>
        </p:blipFill>
        <p:spPr>
          <a:xfrm>
            <a:off x="1818167" y="1907481"/>
            <a:ext cx="8176437" cy="4211167"/>
          </a:xfrm>
          <a:prstGeom prst="rect">
            <a:avLst/>
          </a:prstGeom>
        </p:spPr>
      </p:pic>
      <p:sp>
        <p:nvSpPr>
          <p:cNvPr id="2" name="Footer Placeholder 1"/>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400721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you want to know? </a:t>
            </a:r>
          </a:p>
        </p:txBody>
      </p:sp>
      <p:sp>
        <p:nvSpPr>
          <p:cNvPr id="3" name="Content Placeholder 2"/>
          <p:cNvSpPr>
            <a:spLocks noGrp="1"/>
          </p:cNvSpPr>
          <p:nvPr>
            <p:ph idx="1"/>
          </p:nvPr>
        </p:nvSpPr>
        <p:spPr/>
        <p:txBody>
          <a:bodyPr/>
          <a:lstStyle/>
          <a:p>
            <a:r>
              <a:rPr lang="en-US" b="1" u="sng" dirty="0"/>
              <a:t>Issue 1:</a:t>
            </a:r>
            <a:r>
              <a:rPr lang="en-US" b="1" dirty="0"/>
              <a:t> 3 nodes were created. But these nodes were independent &amp; were unable to be clustered.</a:t>
            </a:r>
          </a:p>
          <a:p>
            <a:r>
              <a:rPr lang="en-US" b="1" dirty="0"/>
              <a:t>Possible Reason &amp; Solution :</a:t>
            </a:r>
            <a:r>
              <a:rPr lang="en-US" dirty="0"/>
              <a:t> When we use Quick Create while creating VM, the default behavior sets each VM in a difference Cloud service hiding each VM from other VMs. Hence while creating a VM, the instances are picked from the gallery and all the VMs have to be made to be under same cloud service. The following snapshots illustrate this.</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7524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1 : Solution (Page 1/3)</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108" y="2108409"/>
            <a:ext cx="5466455" cy="3074881"/>
          </a:xfrm>
          <a:prstGeom prst="rect">
            <a:avLst/>
          </a:prstGeom>
          <a:noFill/>
          <a:ln>
            <a:noFill/>
          </a:ln>
        </p:spPr>
      </p:pic>
      <p:sp>
        <p:nvSpPr>
          <p:cNvPr id="6" name="Rounded Rectangle 5"/>
          <p:cNvSpPr/>
          <p:nvPr/>
        </p:nvSpPr>
        <p:spPr>
          <a:xfrm>
            <a:off x="7051344" y="2142485"/>
            <a:ext cx="315945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While creating the VM, please choose FROM GALLERY</a:t>
            </a:r>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2678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1 : Solution (Page 2/3)</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296" y="2112264"/>
            <a:ext cx="5466455" cy="3074881"/>
          </a:xfrm>
          <a:prstGeom prst="rect">
            <a:avLst/>
          </a:prstGeom>
          <a:noFill/>
          <a:ln>
            <a:noFill/>
          </a:ln>
        </p:spPr>
      </p:pic>
      <p:sp>
        <p:nvSpPr>
          <p:cNvPr id="6" name="Rounded Rectangle 5"/>
          <p:cNvSpPr/>
          <p:nvPr/>
        </p:nvSpPr>
        <p:spPr>
          <a:xfrm>
            <a:off x="6992078" y="293610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your desired OS, and click the Cloud Service similar to that of the other VMs you want to cluster</a:t>
            </a:r>
          </a:p>
        </p:txBody>
      </p:sp>
      <p:sp>
        <p:nvSpPr>
          <p:cNvPr id="7" name="Rounded Rectangle 6"/>
          <p:cNvSpPr/>
          <p:nvPr/>
        </p:nvSpPr>
        <p:spPr>
          <a:xfrm>
            <a:off x="2218262" y="2753487"/>
            <a:ext cx="1557870" cy="54004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783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1 : Solution (Page 2/3)</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296" y="2112264"/>
            <a:ext cx="5466455" cy="3074881"/>
          </a:xfrm>
          <a:prstGeom prst="rect">
            <a:avLst/>
          </a:prstGeom>
          <a:noFill/>
          <a:ln>
            <a:noFill/>
          </a:ln>
        </p:spPr>
      </p:pic>
      <p:sp>
        <p:nvSpPr>
          <p:cNvPr id="6" name="Rounded Rectangle 5"/>
          <p:cNvSpPr/>
          <p:nvPr/>
        </p:nvSpPr>
        <p:spPr>
          <a:xfrm>
            <a:off x="7068277" y="2232024"/>
            <a:ext cx="3870655" cy="1425575"/>
          </a:xfrm>
          <a:prstGeom prst="roundRect">
            <a:avLst>
              <a:gd name="adj" fmla="val 3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Note that, each VM under same cloud service must have different public ports for connecting them via SSH. Hence, change the public port to  a value within the TCP range.</a:t>
            </a:r>
          </a:p>
        </p:txBody>
      </p:sp>
      <p:sp>
        <p:nvSpPr>
          <p:cNvPr id="7" name="Rounded Rectangle 6"/>
          <p:cNvSpPr/>
          <p:nvPr/>
        </p:nvSpPr>
        <p:spPr>
          <a:xfrm>
            <a:off x="2201328" y="3572933"/>
            <a:ext cx="2319871" cy="23706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68276" y="3252050"/>
            <a:ext cx="3870655" cy="1007531"/>
          </a:xfrm>
          <a:prstGeom prst="roundRect">
            <a:avLst>
              <a:gd name="adj" fmla="val 3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VM will be created under same Cloud Service, and can be clustered easily</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8382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14962" y="1851024"/>
            <a:ext cx="4131738" cy="3952875"/>
          </a:xfrm>
          <a:prstGeom prst="rect">
            <a:avLst/>
          </a:prstGeom>
        </p:spPr>
      </p:pic>
      <p:sp>
        <p:nvSpPr>
          <p:cNvPr id="2" name="Title 1"/>
          <p:cNvSpPr>
            <a:spLocks noGrp="1"/>
          </p:cNvSpPr>
          <p:nvPr>
            <p:ph type="title"/>
          </p:nvPr>
        </p:nvSpPr>
        <p:spPr/>
        <p:txBody>
          <a:bodyPr/>
          <a:lstStyle/>
          <a:p>
            <a:r>
              <a:rPr lang="en-US" dirty="0"/>
              <a:t>Configuration of an Azure instance</a:t>
            </a:r>
          </a:p>
        </p:txBody>
      </p:sp>
      <p:sp>
        <p:nvSpPr>
          <p:cNvPr id="6" name="Rounded Rectangle 5"/>
          <p:cNvSpPr/>
          <p:nvPr/>
        </p:nvSpPr>
        <p:spPr>
          <a:xfrm>
            <a:off x="1138762" y="5001387"/>
            <a:ext cx="4461938" cy="61201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833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7060" y="2160653"/>
            <a:ext cx="10943580" cy="3484562"/>
          </a:xfrm>
          <a:prstGeom prst="rect">
            <a:avLst/>
          </a:prstGeom>
        </p:spPr>
      </p:pic>
      <p:sp>
        <p:nvSpPr>
          <p:cNvPr id="2" name="Title 1"/>
          <p:cNvSpPr>
            <a:spLocks noGrp="1"/>
          </p:cNvSpPr>
          <p:nvPr>
            <p:ph type="title"/>
          </p:nvPr>
        </p:nvSpPr>
        <p:spPr/>
        <p:txBody>
          <a:bodyPr/>
          <a:lstStyle/>
          <a:p>
            <a:r>
              <a:rPr lang="en-US" dirty="0"/>
              <a:t>Pricing of an Azure instance</a:t>
            </a:r>
          </a:p>
        </p:txBody>
      </p:sp>
      <p:sp>
        <p:nvSpPr>
          <p:cNvPr id="6" name="Rounded Rectangle 5"/>
          <p:cNvSpPr/>
          <p:nvPr/>
        </p:nvSpPr>
        <p:spPr>
          <a:xfrm>
            <a:off x="551180" y="5010002"/>
            <a:ext cx="10668000" cy="639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63371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94" y="0"/>
            <a:ext cx="10058400" cy="1450757"/>
          </a:xfrm>
        </p:spPr>
        <p:txBody>
          <a:bodyPr/>
          <a:lstStyle/>
          <a:p>
            <a:r>
              <a:rPr lang="en-US" dirty="0"/>
              <a:t>Monthly Estimate for 1 and 3 VMs</a:t>
            </a:r>
          </a:p>
        </p:txBody>
      </p:sp>
      <p:pic>
        <p:nvPicPr>
          <p:cNvPr id="4" name="Picture 3"/>
          <p:cNvPicPr>
            <a:picLocks noChangeAspect="1"/>
          </p:cNvPicPr>
          <p:nvPr/>
        </p:nvPicPr>
        <p:blipFill>
          <a:blip r:embed="rId2"/>
          <a:stretch>
            <a:fillRect/>
          </a:stretch>
        </p:blipFill>
        <p:spPr>
          <a:xfrm>
            <a:off x="1336676" y="2247899"/>
            <a:ext cx="4365624" cy="3022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273800" y="2247899"/>
            <a:ext cx="4361688" cy="3022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44953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Azure Load Throughput</a:t>
            </a:r>
          </a:p>
        </p:txBody>
      </p:sp>
      <p:pic>
        <p:nvPicPr>
          <p:cNvPr id="3" name="Picture 2"/>
          <p:cNvPicPr>
            <a:picLocks noChangeAspect="1"/>
          </p:cNvPicPr>
          <p:nvPr/>
        </p:nvPicPr>
        <p:blipFill>
          <a:blip r:embed="rId2"/>
          <a:stretch>
            <a:fillRect/>
          </a:stretch>
        </p:blipFill>
        <p:spPr>
          <a:xfrm>
            <a:off x="1603324" y="1801158"/>
            <a:ext cx="8859114" cy="4434072"/>
          </a:xfrm>
          <a:prstGeom prst="rect">
            <a:avLst/>
          </a:prstGeom>
        </p:spPr>
      </p:pic>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654082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Azure Run Throughput</a:t>
            </a:r>
          </a:p>
        </p:txBody>
      </p:sp>
      <p:pic>
        <p:nvPicPr>
          <p:cNvPr id="4" name="Picture 3"/>
          <p:cNvPicPr>
            <a:picLocks noChangeAspect="1"/>
          </p:cNvPicPr>
          <p:nvPr/>
        </p:nvPicPr>
        <p:blipFill>
          <a:blip r:embed="rId2"/>
          <a:stretch>
            <a:fillRect/>
          </a:stretch>
        </p:blipFill>
        <p:spPr>
          <a:xfrm>
            <a:off x="1515383" y="1819496"/>
            <a:ext cx="8851361" cy="4376753"/>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85895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 Cloud Services – Under Study</a:t>
            </a:r>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76379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User ID for using GCE</a:t>
            </a:r>
          </a:p>
        </p:txBody>
      </p:sp>
      <p:sp>
        <p:nvSpPr>
          <p:cNvPr id="3" name="Content Placeholder 2"/>
          <p:cNvSpPr>
            <a:spLocks noGrp="1"/>
          </p:cNvSpPr>
          <p:nvPr>
            <p:ph idx="1"/>
          </p:nvPr>
        </p:nvSpPr>
        <p:spPr/>
        <p:txBody>
          <a:bodyPr/>
          <a:lstStyle/>
          <a:p>
            <a:r>
              <a:rPr lang="en-US" dirty="0"/>
              <a:t>Navigate to the URL https://cloud.</a:t>
            </a:r>
            <a:r>
              <a:rPr lang="en-US" b="1" dirty="0"/>
              <a:t>google</a:t>
            </a:r>
            <a:r>
              <a:rPr lang="en-US" dirty="0"/>
              <a:t>.com/</a:t>
            </a:r>
            <a:r>
              <a:rPr lang="en-US" b="1" dirty="0"/>
              <a:t>compute</a:t>
            </a:r>
            <a:r>
              <a:rPr lang="en-US" dirty="0"/>
              <a:t>/ </a:t>
            </a:r>
            <a:r>
              <a:rPr lang="en-US" dirty="0">
                <a:sym typeface="Wingdings" panose="05000000000000000000" pitchFamily="2" charset="2"/>
              </a:rPr>
              <a:t> Create an ID, or use your existing </a:t>
            </a:r>
            <a:r>
              <a:rPr lang="en-US" dirty="0" err="1">
                <a:sym typeface="Wingdings" panose="05000000000000000000" pitchFamily="2" charset="2"/>
              </a:rPr>
              <a:t>gmail</a:t>
            </a:r>
            <a:r>
              <a:rPr lang="en-US" dirty="0">
                <a:sym typeface="Wingdings" panose="05000000000000000000" pitchFamily="2" charset="2"/>
              </a:rPr>
              <a:t> ID to sign up. Initially every user gets $300 free credit that can be used </a:t>
            </a:r>
            <a:r>
              <a:rPr lang="en-US" dirty="0" err="1">
                <a:sym typeface="Wingdings" panose="05000000000000000000" pitchFamily="2" charset="2"/>
              </a:rPr>
              <a:t>upto</a:t>
            </a:r>
            <a:r>
              <a:rPr lang="en-US" dirty="0">
                <a:sym typeface="Wingdings" panose="05000000000000000000" pitchFamily="2" charset="2"/>
              </a:rPr>
              <a:t> 30 days from the date of sign up.</a:t>
            </a:r>
            <a:endParaRPr lang="en-US" dirty="0"/>
          </a:p>
        </p:txBody>
      </p:sp>
      <p:pic>
        <p:nvPicPr>
          <p:cNvPr id="10" name="Picture 9"/>
          <p:cNvPicPr>
            <a:picLocks noChangeAspect="1"/>
          </p:cNvPicPr>
          <p:nvPr/>
        </p:nvPicPr>
        <p:blipFill>
          <a:blip r:embed="rId2"/>
          <a:stretch>
            <a:fillRect/>
          </a:stretch>
        </p:blipFill>
        <p:spPr>
          <a:xfrm>
            <a:off x="1175208" y="2876354"/>
            <a:ext cx="5943600" cy="3343275"/>
          </a:xfrm>
          <a:prstGeom prst="rect">
            <a:avLst/>
          </a:prstGeom>
        </p:spPr>
      </p:pic>
      <p:sp>
        <p:nvSpPr>
          <p:cNvPr id="11" name="Rounded Rectangle 10"/>
          <p:cNvSpPr/>
          <p:nvPr/>
        </p:nvSpPr>
        <p:spPr>
          <a:xfrm>
            <a:off x="5612604" y="357091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6235422" y="4247398"/>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Click on Free Trial </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286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User ID for CenturyLink</a:t>
            </a:r>
          </a:p>
        </p:txBody>
      </p:sp>
      <p:sp>
        <p:nvSpPr>
          <p:cNvPr id="3" name="Content Placeholder 2"/>
          <p:cNvSpPr>
            <a:spLocks noGrp="1"/>
          </p:cNvSpPr>
          <p:nvPr>
            <p:ph idx="1"/>
          </p:nvPr>
        </p:nvSpPr>
        <p:spPr/>
        <p:txBody>
          <a:bodyPr/>
          <a:lstStyle/>
          <a:p>
            <a:r>
              <a:rPr lang="en-US" dirty="0"/>
              <a:t>Navigate to the URL https://www.ctl.io/ </a:t>
            </a:r>
            <a:r>
              <a:rPr lang="en-US" dirty="0">
                <a:sym typeface="Wingdings" panose="05000000000000000000" pitchFamily="2" charset="2"/>
              </a:rPr>
              <a:t> Create an ID, or use your existing </a:t>
            </a:r>
            <a:r>
              <a:rPr lang="en-US" dirty="0" err="1">
                <a:sym typeface="Wingdings" panose="05000000000000000000" pitchFamily="2" charset="2"/>
              </a:rPr>
              <a:t>gmail</a:t>
            </a:r>
            <a:r>
              <a:rPr lang="en-US" dirty="0">
                <a:sym typeface="Wingdings" panose="05000000000000000000" pitchFamily="2" charset="2"/>
              </a:rPr>
              <a:t> ID to sign up. Initially every user gets $2500 free credit that can be used </a:t>
            </a:r>
            <a:r>
              <a:rPr lang="en-US" dirty="0" err="1">
                <a:sym typeface="Wingdings" panose="05000000000000000000" pitchFamily="2" charset="2"/>
              </a:rPr>
              <a:t>upto</a:t>
            </a:r>
            <a:r>
              <a:rPr lang="en-US" dirty="0">
                <a:sym typeface="Wingdings" panose="05000000000000000000" pitchFamily="2" charset="2"/>
              </a:rPr>
              <a:t> 30 days from the date of sign up.</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208" y="2876354"/>
            <a:ext cx="5943600" cy="3343274"/>
          </a:xfrm>
          <a:prstGeom prst="rect">
            <a:avLst/>
          </a:prstGeom>
        </p:spPr>
      </p:pic>
      <p:sp>
        <p:nvSpPr>
          <p:cNvPr id="11" name="Rounded Rectangle 10"/>
          <p:cNvSpPr/>
          <p:nvPr/>
        </p:nvSpPr>
        <p:spPr>
          <a:xfrm>
            <a:off x="5714204" y="318991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7118808" y="4087336"/>
            <a:ext cx="3692766" cy="921310"/>
          </a:xfrm>
          <a:prstGeom prst="wedgeRoundRectCallout">
            <a:avLst>
              <a:gd name="adj1" fmla="val -59429"/>
              <a:gd name="adj2" fmla="val -1270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Click on Free Trial </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76596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4" y="2477418"/>
            <a:ext cx="5943600" cy="3341643"/>
          </a:xfrm>
          <a:prstGeom prst="rect">
            <a:avLst/>
          </a:prstGeom>
        </p:spPr>
      </p:pic>
      <p:sp>
        <p:nvSpPr>
          <p:cNvPr id="2" name="Title 1"/>
          <p:cNvSpPr>
            <a:spLocks noGrp="1"/>
          </p:cNvSpPr>
          <p:nvPr>
            <p:ph type="title"/>
          </p:nvPr>
        </p:nvSpPr>
        <p:spPr/>
        <p:txBody>
          <a:bodyPr/>
          <a:lstStyle/>
          <a:p>
            <a:r>
              <a:rPr lang="en-US" dirty="0"/>
              <a:t>Logging in to Console</a:t>
            </a:r>
          </a:p>
        </p:txBody>
      </p:sp>
      <p:sp>
        <p:nvSpPr>
          <p:cNvPr id="3" name="Content Placeholder 2"/>
          <p:cNvSpPr>
            <a:spLocks noGrp="1"/>
          </p:cNvSpPr>
          <p:nvPr>
            <p:ph idx="1"/>
          </p:nvPr>
        </p:nvSpPr>
        <p:spPr/>
        <p:txBody>
          <a:bodyPr/>
          <a:lstStyle/>
          <a:p>
            <a:pPr marL="0" indent="0">
              <a:buNone/>
            </a:pPr>
            <a:r>
              <a:rPr lang="en-US" dirty="0">
                <a:sym typeface="Wingdings" panose="05000000000000000000" pitchFamily="2" charset="2"/>
              </a:rPr>
              <a:t>	</a:t>
            </a:r>
          </a:p>
          <a:p>
            <a:endParaRPr lang="en-US" dirty="0"/>
          </a:p>
        </p:txBody>
      </p:sp>
      <p:sp>
        <p:nvSpPr>
          <p:cNvPr id="6" name="Rounded Rectangular Callout 5"/>
          <p:cNvSpPr/>
          <p:nvPr/>
        </p:nvSpPr>
        <p:spPr>
          <a:xfrm>
            <a:off x="7091680" y="3396759"/>
            <a:ext cx="3692766" cy="921310"/>
          </a:xfrm>
          <a:prstGeom prst="wedgeRoundRectCallout">
            <a:avLst>
              <a:gd name="adj1" fmla="val -103412"/>
              <a:gd name="adj2" fmla="val 58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Create a Server</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1980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37" y="2442985"/>
            <a:ext cx="5943600" cy="3341643"/>
          </a:xfrm>
          <a:prstGeom prst="rect">
            <a:avLst/>
          </a:prstGeom>
        </p:spPr>
      </p:pic>
      <p:sp>
        <p:nvSpPr>
          <p:cNvPr id="2" name="Title 1"/>
          <p:cNvSpPr>
            <a:spLocks noGrp="1"/>
          </p:cNvSpPr>
          <p:nvPr>
            <p:ph type="title"/>
          </p:nvPr>
        </p:nvSpPr>
        <p:spPr/>
        <p:txBody>
          <a:bodyPr/>
          <a:lstStyle/>
          <a:p>
            <a:r>
              <a:rPr lang="en-US" dirty="0"/>
              <a:t>Creating an Instance – Step 1/4</a:t>
            </a:r>
          </a:p>
        </p:txBody>
      </p:sp>
      <p:sp>
        <p:nvSpPr>
          <p:cNvPr id="3" name="Content Placeholder 2"/>
          <p:cNvSpPr>
            <a:spLocks noGrp="1"/>
          </p:cNvSpPr>
          <p:nvPr>
            <p:ph idx="1"/>
          </p:nvPr>
        </p:nvSpPr>
        <p:spPr/>
        <p:txBody>
          <a:bodyPr/>
          <a:lstStyle/>
          <a:p>
            <a:r>
              <a:rPr lang="en-US" dirty="0"/>
              <a:t>The Control Portal gives you complete control to manage your VMs</a:t>
            </a:r>
          </a:p>
        </p:txBody>
      </p:sp>
      <p:sp>
        <p:nvSpPr>
          <p:cNvPr id="8" name="Rounded Rectangle 7"/>
          <p:cNvSpPr/>
          <p:nvPr/>
        </p:nvSpPr>
        <p:spPr>
          <a:xfrm>
            <a:off x="7559552" y="3474584"/>
            <a:ext cx="3497915"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the data center you wish for your VM based on Geography</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757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2/4 </a:t>
            </a:r>
          </a:p>
        </p:txBody>
      </p:sp>
      <p:sp>
        <p:nvSpPr>
          <p:cNvPr id="3" name="Content Placeholder 2"/>
          <p:cNvSpPr>
            <a:spLocks noGrp="1"/>
          </p:cNvSpPr>
          <p:nvPr>
            <p:ph idx="1"/>
          </p:nvPr>
        </p:nvSpPr>
        <p:spPr/>
        <p:txBody>
          <a:bodyPr/>
          <a:lstStyle/>
          <a:p>
            <a:r>
              <a:rPr lang="en-US" dirty="0">
                <a:sym typeface="Wingdings" panose="05000000000000000000" pitchFamily="2" charset="2"/>
              </a:rPr>
              <a:t>Google Compute Engine helps you to launch instances within a minute. So Simple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5364"/>
            <a:ext cx="5943600" cy="3341643"/>
          </a:xfrm>
          <a:prstGeom prst="rect">
            <a:avLst/>
          </a:prstGeom>
          <a:noFill/>
          <a:ln>
            <a:noFill/>
          </a:ln>
        </p:spPr>
      </p:pic>
      <p:sp>
        <p:nvSpPr>
          <p:cNvPr id="6" name="Rounded Rectangle 5"/>
          <p:cNvSpPr/>
          <p:nvPr/>
        </p:nvSpPr>
        <p:spPr>
          <a:xfrm>
            <a:off x="6777922" y="3451473"/>
            <a:ext cx="3957811" cy="450458"/>
          </a:xfrm>
          <a:prstGeom prst="roundRect">
            <a:avLst>
              <a:gd name="adj" fmla="val 1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the VM parameters in this screen.</a:t>
            </a:r>
          </a:p>
        </p:txBody>
      </p:sp>
      <p:sp>
        <p:nvSpPr>
          <p:cNvPr id="7" name="Rounded Rectangle 6"/>
          <p:cNvSpPr/>
          <p:nvPr/>
        </p:nvSpPr>
        <p:spPr>
          <a:xfrm>
            <a:off x="1469135" y="3331450"/>
            <a:ext cx="1231731" cy="10820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1382910" y="2284209"/>
            <a:ext cx="3692766" cy="921310"/>
          </a:xfrm>
          <a:prstGeom prst="wedgeRoundRectCallout">
            <a:avLst>
              <a:gd name="adj1" fmla="val -40569"/>
              <a:gd name="adj2" fmla="val 58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Estimated cost is shown here</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1858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3/4</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3397"/>
            <a:ext cx="5943598" cy="3341642"/>
          </a:xfrm>
          <a:prstGeom prst="rect">
            <a:avLst/>
          </a:prstGeom>
          <a:noFill/>
          <a:ln>
            <a:noFill/>
          </a:ln>
        </p:spPr>
      </p:pic>
      <p:sp>
        <p:nvSpPr>
          <p:cNvPr id="6" name="Rounded Rectangle 5"/>
          <p:cNvSpPr/>
          <p:nvPr/>
        </p:nvSpPr>
        <p:spPr>
          <a:xfrm>
            <a:off x="7009012" y="3465603"/>
            <a:ext cx="3692766" cy="783622"/>
          </a:xfrm>
          <a:prstGeom prst="roundRect">
            <a:avLst>
              <a:gd name="adj" fmla="val 4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Choose the storage, computing, and memory parameters in this screen.</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9836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4/4</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5"/>
            <a:ext cx="5943598" cy="3341642"/>
          </a:xfrm>
          <a:prstGeom prst="rect">
            <a:avLst/>
          </a:prstGeom>
          <a:noFill/>
          <a:ln>
            <a:noFill/>
          </a:ln>
        </p:spPr>
      </p:pic>
      <p:sp>
        <p:nvSpPr>
          <p:cNvPr id="6" name="Rounded Rectangle 5"/>
          <p:cNvSpPr/>
          <p:nvPr/>
        </p:nvSpPr>
        <p:spPr>
          <a:xfrm>
            <a:off x="7490342" y="3360654"/>
            <a:ext cx="3587730" cy="843960"/>
          </a:xfrm>
          <a:prstGeom prst="roundRect">
            <a:avLst>
              <a:gd name="adj" fmla="val 5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VM is created. Note that a random name is allotted to the VM.</a:t>
            </a:r>
          </a:p>
        </p:txBody>
      </p:sp>
      <p:sp>
        <p:nvSpPr>
          <p:cNvPr id="7" name="Rectangular Callout 6"/>
          <p:cNvSpPr/>
          <p:nvPr/>
        </p:nvSpPr>
        <p:spPr>
          <a:xfrm>
            <a:off x="7645557" y="5023047"/>
            <a:ext cx="3587730" cy="843960"/>
          </a:xfrm>
          <a:prstGeom prst="wedgeRectCallout">
            <a:avLst>
              <a:gd name="adj1" fmla="val -79216"/>
              <a:gd name="adj2" fmla="val -11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Note the IP address of your VM</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76588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1/5</a:t>
            </a:r>
          </a:p>
        </p:txBody>
      </p:sp>
      <p:sp>
        <p:nvSpPr>
          <p:cNvPr id="3" name="Content Placeholder 2"/>
          <p:cNvSpPr>
            <a:spLocks noGrp="1"/>
          </p:cNvSpPr>
          <p:nvPr>
            <p:ph idx="1"/>
          </p:nvPr>
        </p:nvSpPr>
        <p:spPr/>
        <p:txBody>
          <a:bodyPr/>
          <a:lstStyle/>
          <a:p>
            <a:endParaRPr lang="en-US" dirty="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5"/>
            <a:ext cx="5943598" cy="3341642"/>
          </a:xfrm>
          <a:prstGeom prst="rect">
            <a:avLst/>
          </a:prstGeom>
          <a:noFill/>
          <a:ln>
            <a:noFill/>
          </a:ln>
        </p:spPr>
      </p:pic>
      <p:sp>
        <p:nvSpPr>
          <p:cNvPr id="6" name="Rounded Rectangle 5"/>
          <p:cNvSpPr/>
          <p:nvPr/>
        </p:nvSpPr>
        <p:spPr>
          <a:xfrm>
            <a:off x="7057134" y="3555909"/>
            <a:ext cx="4626865" cy="603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Under Control Portal </a:t>
            </a:r>
            <a:r>
              <a:rPr lang="en-US" dirty="0">
                <a:sym typeface="Wingdings" panose="05000000000000000000" pitchFamily="2" charset="2"/>
              </a:rPr>
              <a:t> Network  Click VPN</a:t>
            </a:r>
            <a:endParaRPr lang="en-US" dirty="0"/>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58450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2/5</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4"/>
            <a:ext cx="5943598" cy="3341642"/>
          </a:xfrm>
          <a:prstGeom prst="rect">
            <a:avLst/>
          </a:prstGeom>
          <a:noFill/>
          <a:ln>
            <a:noFill/>
          </a:ln>
        </p:spPr>
      </p:pic>
      <p:sp>
        <p:nvSpPr>
          <p:cNvPr id="6" name="Rounded Rectangle 5"/>
          <p:cNvSpPr/>
          <p:nvPr/>
        </p:nvSpPr>
        <p:spPr>
          <a:xfrm>
            <a:off x="7566610" y="3397560"/>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Click on the download button under the VPN Configuration &amp; install the Application that is downloaded.</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185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3/5</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3139945" y="2185777"/>
            <a:ext cx="2648084" cy="3343273"/>
          </a:xfrm>
          <a:prstGeom prst="rect">
            <a:avLst/>
          </a:prstGeom>
          <a:noFill/>
          <a:ln>
            <a:noFill/>
          </a:ln>
        </p:spPr>
      </p:pic>
      <p:sp>
        <p:nvSpPr>
          <p:cNvPr id="11" name="Rounded Rectangle 10"/>
          <p:cNvSpPr/>
          <p:nvPr/>
        </p:nvSpPr>
        <p:spPr>
          <a:xfrm>
            <a:off x="6268175" y="2424119"/>
            <a:ext cx="3468492" cy="6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Click on </a:t>
            </a:r>
            <a:r>
              <a:rPr lang="en-US" dirty="0" err="1"/>
              <a:t>OpenVPN</a:t>
            </a:r>
            <a:r>
              <a:rPr lang="en-US" dirty="0"/>
              <a:t> GUI Application</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199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4/5</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113545" y="2524549"/>
            <a:ext cx="4654780" cy="3343271"/>
          </a:xfrm>
          <a:prstGeom prst="rect">
            <a:avLst/>
          </a:prstGeom>
          <a:noFill/>
          <a:ln>
            <a:noFill/>
          </a:ln>
        </p:spPr>
      </p:pic>
      <p:sp>
        <p:nvSpPr>
          <p:cNvPr id="6" name="Rounded Rectangle 5"/>
          <p:cNvSpPr/>
          <p:nvPr/>
        </p:nvSpPr>
        <p:spPr>
          <a:xfrm>
            <a:off x="6927618" y="2524549"/>
            <a:ext cx="4403984"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Check the system tray and click on the VPN icon, to get a pop up menu as shown. Click on Connect to get connected VM.</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508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97864" y="2476602"/>
            <a:ext cx="5943600" cy="3343275"/>
          </a:xfrm>
          <a:prstGeom prst="rect">
            <a:avLst/>
          </a:prstGeom>
        </p:spPr>
      </p:pic>
      <p:sp>
        <p:nvSpPr>
          <p:cNvPr id="2" name="Title 1"/>
          <p:cNvSpPr>
            <a:spLocks noGrp="1"/>
          </p:cNvSpPr>
          <p:nvPr>
            <p:ph type="title"/>
          </p:nvPr>
        </p:nvSpPr>
        <p:spPr/>
        <p:txBody>
          <a:bodyPr/>
          <a:lstStyle/>
          <a:p>
            <a:r>
              <a:rPr lang="en-US" dirty="0"/>
              <a:t>Logging in to Console</a:t>
            </a:r>
          </a:p>
        </p:txBody>
      </p:sp>
      <p:sp>
        <p:nvSpPr>
          <p:cNvPr id="3" name="Content Placeholder 2"/>
          <p:cNvSpPr>
            <a:spLocks noGrp="1"/>
          </p:cNvSpPr>
          <p:nvPr>
            <p:ph idx="1"/>
          </p:nvPr>
        </p:nvSpPr>
        <p:spPr/>
        <p:txBody>
          <a:bodyPr/>
          <a:lstStyle/>
          <a:p>
            <a:pPr marL="0" indent="0">
              <a:buNone/>
            </a:pPr>
            <a:r>
              <a:rPr lang="en-US" dirty="0">
                <a:sym typeface="Wingdings" panose="05000000000000000000" pitchFamily="2" charset="2"/>
              </a:rPr>
              <a:t>Create/Select the project that you want to use, from the window as shown below.	</a:t>
            </a:r>
          </a:p>
          <a:p>
            <a:endParaRPr lang="en-US" dirty="0"/>
          </a:p>
        </p:txBody>
      </p:sp>
      <p:sp>
        <p:nvSpPr>
          <p:cNvPr id="5" name="Rounded Rectangle 4"/>
          <p:cNvSpPr/>
          <p:nvPr/>
        </p:nvSpPr>
        <p:spPr>
          <a:xfrm>
            <a:off x="1263216" y="3153335"/>
            <a:ext cx="1955471" cy="1318081"/>
          </a:xfrm>
          <a:prstGeom prst="roundRect">
            <a:avLst>
              <a:gd name="adj" fmla="val 71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3840480" y="3396759"/>
            <a:ext cx="3692766" cy="921310"/>
          </a:xfrm>
          <a:prstGeom prst="wedgeRoundRectCallout">
            <a:avLst>
              <a:gd name="adj1" fmla="val -66269"/>
              <a:gd name="adj2" fmla="val 21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select a project</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791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5/5</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073926" y="2209505"/>
            <a:ext cx="4734018" cy="3343272"/>
          </a:xfrm>
          <a:prstGeom prst="rect">
            <a:avLst/>
          </a:prstGeom>
          <a:noFill/>
          <a:ln>
            <a:noFill/>
          </a:ln>
        </p:spPr>
      </p:pic>
      <p:sp>
        <p:nvSpPr>
          <p:cNvPr id="5" name="Rounded Rectangle 4"/>
          <p:cNvSpPr/>
          <p:nvPr/>
        </p:nvSpPr>
        <p:spPr>
          <a:xfrm>
            <a:off x="6910684" y="3041016"/>
            <a:ext cx="4079049"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 will get a notification window where you can Reconnect or Disconnect the VM.</a:t>
            </a:r>
          </a:p>
        </p:txBody>
      </p:sp>
      <p:sp>
        <p:nvSpPr>
          <p:cNvPr id="6" name="Footer Placeholder 5"/>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3840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Launched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174405"/>
            <a:ext cx="5607195" cy="3152508"/>
          </a:xfrm>
        </p:spPr>
      </p:pic>
      <p:sp>
        <p:nvSpPr>
          <p:cNvPr id="5" name="Rounded Rectangle 4"/>
          <p:cNvSpPr/>
          <p:nvPr/>
        </p:nvSpPr>
        <p:spPr>
          <a:xfrm>
            <a:off x="6910684" y="3041016"/>
            <a:ext cx="4079049"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Instance is launched automatically</a:t>
            </a:r>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39267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 : 3 Nodes + 1 Test Node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5364"/>
            <a:ext cx="5943593" cy="3341639"/>
          </a:xfrm>
          <a:prstGeom prst="rect">
            <a:avLst/>
          </a:prstGeom>
          <a:noFill/>
          <a:ln>
            <a:noFill/>
          </a:ln>
        </p:spPr>
      </p:pic>
      <p:sp>
        <p:nvSpPr>
          <p:cNvPr id="6" name="Rounded Rectangle 5"/>
          <p:cNvSpPr/>
          <p:nvPr/>
        </p:nvSpPr>
        <p:spPr>
          <a:xfrm>
            <a:off x="5300438" y="45942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3 VMs for Cassandra Cluster Setup, and 1 for Test Node</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323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of a CenturyLink instance</a:t>
            </a:r>
          </a:p>
        </p:txBody>
      </p:sp>
      <p:pic>
        <p:nvPicPr>
          <p:cNvPr id="3" name="Picture 2"/>
          <p:cNvPicPr/>
          <p:nvPr/>
        </p:nvPicPr>
        <p:blipFill rotWithShape="1">
          <a:blip r:embed="rId2">
            <a:extLst>
              <a:ext uri="{28A0092B-C50C-407E-A947-70E740481C1C}">
                <a14:useLocalDpi xmlns:a14="http://schemas.microsoft.com/office/drawing/2010/main" val="0"/>
              </a:ext>
            </a:extLst>
          </a:blip>
          <a:srcRect l="18530" t="20200" r="35060" b="12454"/>
          <a:stretch/>
        </p:blipFill>
        <p:spPr bwMode="auto">
          <a:xfrm>
            <a:off x="3111168" y="2270099"/>
            <a:ext cx="4410766" cy="3089081"/>
          </a:xfrm>
          <a:prstGeom prst="rect">
            <a:avLst/>
          </a:prstGeom>
          <a:noFill/>
          <a:ln>
            <a:noFill/>
          </a:ln>
        </p:spPr>
      </p:pic>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800528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&amp; Estimate of CenturyLink</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377169" y="1957388"/>
            <a:ext cx="2737631" cy="3800051"/>
          </a:xfrm>
          <a:prstGeom prst="rect">
            <a:avLst/>
          </a:prstGeom>
          <a:noFill/>
          <a:ln>
            <a:noFill/>
          </a:ln>
        </p:spPr>
      </p:pic>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46405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CTL Load Throughput</a:t>
            </a:r>
          </a:p>
        </p:txBody>
      </p:sp>
      <p:pic>
        <p:nvPicPr>
          <p:cNvPr id="4" name="Picture 3"/>
          <p:cNvPicPr>
            <a:picLocks noChangeAspect="1"/>
          </p:cNvPicPr>
          <p:nvPr/>
        </p:nvPicPr>
        <p:blipFill>
          <a:blip r:embed="rId2"/>
          <a:stretch>
            <a:fillRect/>
          </a:stretch>
        </p:blipFill>
        <p:spPr>
          <a:xfrm>
            <a:off x="2321242" y="2042781"/>
            <a:ext cx="7610475" cy="3771900"/>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762226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CTL Run Throughput</a:t>
            </a:r>
          </a:p>
        </p:txBody>
      </p:sp>
      <p:pic>
        <p:nvPicPr>
          <p:cNvPr id="5" name="Picture 4"/>
          <p:cNvPicPr>
            <a:picLocks noChangeAspect="1"/>
          </p:cNvPicPr>
          <p:nvPr/>
        </p:nvPicPr>
        <p:blipFill>
          <a:blip r:embed="rId2"/>
          <a:stretch>
            <a:fillRect/>
          </a:stretch>
        </p:blipFill>
        <p:spPr>
          <a:xfrm>
            <a:off x="2306955" y="2041340"/>
            <a:ext cx="7639050" cy="3838575"/>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031581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Public Cloud Services – Under Study</a:t>
            </a:r>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7321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8"/>
                                        </p:tgtEl>
                                      </p:cBhvr>
                                    </p:animEffect>
                                    <p:animScale>
                                      <p:cBhvr>
                                        <p:cTn id="7" dur="25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Login to AWS</a:t>
            </a:r>
          </a:p>
        </p:txBody>
      </p:sp>
      <p:sp>
        <p:nvSpPr>
          <p:cNvPr id="3" name="Content Placeholder 2"/>
          <p:cNvSpPr>
            <a:spLocks noGrp="1"/>
          </p:cNvSpPr>
          <p:nvPr>
            <p:ph idx="1"/>
          </p:nvPr>
        </p:nvSpPr>
        <p:spPr/>
        <p:txBody>
          <a:bodyPr/>
          <a:lstStyle/>
          <a:p>
            <a:r>
              <a:rPr lang="en-US" dirty="0"/>
              <a:t>Navigate to the URL aws.amazon.com </a:t>
            </a:r>
            <a:r>
              <a:rPr lang="en-US" dirty="0">
                <a:sym typeface="Wingdings" panose="05000000000000000000" pitchFamily="2" charset="2"/>
              </a:rPr>
              <a:t> Create an Amazon ID, and get in to the login page of the console as shown in the below figure.</a:t>
            </a:r>
          </a:p>
          <a:p>
            <a:endParaRPr lang="en-US" dirty="0"/>
          </a:p>
        </p:txBody>
      </p:sp>
      <p:pic>
        <p:nvPicPr>
          <p:cNvPr id="4" name="Picture 3" descr="D:\Fall 2015\Cloud Computing\Lab Assignments\LAB 2\AWS Screenshots\Amazon EC2 - 1.png"/>
          <p:cNvPicPr/>
          <p:nvPr/>
        </p:nvPicPr>
        <p:blipFill>
          <a:blip r:embed="rId2">
            <a:extLst>
              <a:ext uri="{28A0092B-C50C-407E-A947-70E740481C1C}">
                <a14:useLocalDpi xmlns:a14="http://schemas.microsoft.com/office/drawing/2010/main" val="0"/>
              </a:ext>
            </a:extLst>
          </a:blip>
          <a:srcRect/>
          <a:stretch>
            <a:fillRect/>
          </a:stretch>
        </p:blipFill>
        <p:spPr bwMode="auto">
          <a:xfrm>
            <a:off x="1469136" y="2523279"/>
            <a:ext cx="5943600" cy="3345815"/>
          </a:xfrm>
          <a:prstGeom prst="rect">
            <a:avLst/>
          </a:prstGeom>
          <a:noFill/>
          <a:ln>
            <a:noFill/>
          </a:ln>
        </p:spPr>
      </p:pic>
      <p:sp>
        <p:nvSpPr>
          <p:cNvPr id="5" name="Rounded Rectangle 4"/>
          <p:cNvSpPr/>
          <p:nvPr/>
        </p:nvSpPr>
        <p:spPr>
          <a:xfrm>
            <a:off x="5762065" y="3153335"/>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2232025"/>
            <a:ext cx="3692766" cy="921310"/>
          </a:xfrm>
          <a:prstGeom prst="wedgeRoundRectCallout">
            <a:avLst>
              <a:gd name="adj1" fmla="val -56117"/>
              <a:gd name="adj2" fmla="val 65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Select your region. Instances available depends on the value that you select here.</a:t>
            </a:r>
          </a:p>
        </p:txBody>
      </p:sp>
      <p:sp>
        <p:nvSpPr>
          <p:cNvPr id="7" name="Rounded Rectangle 6"/>
          <p:cNvSpPr/>
          <p:nvPr/>
        </p:nvSpPr>
        <p:spPr>
          <a:xfrm>
            <a:off x="1563833" y="3305735"/>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186651" y="3982222"/>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Click on EC2 – to create VM instances.</a:t>
            </a:r>
          </a:p>
        </p:txBody>
      </p:sp>
      <p:sp>
        <p:nvSpPr>
          <p:cNvPr id="9" name="Footer Placeholder 8"/>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0329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EC2 Dashboard</a:t>
            </a:r>
          </a:p>
        </p:txBody>
      </p:sp>
      <p:sp>
        <p:nvSpPr>
          <p:cNvPr id="3" name="Content Placeholder 2"/>
          <p:cNvSpPr>
            <a:spLocks noGrp="1"/>
          </p:cNvSpPr>
          <p:nvPr>
            <p:ph idx="1"/>
          </p:nvPr>
        </p:nvSpPr>
        <p:spPr/>
        <p:txBody>
          <a:bodyPr/>
          <a:lstStyle/>
          <a:p>
            <a:r>
              <a:rPr lang="en-US" dirty="0">
                <a:sym typeface="Wingdings" panose="05000000000000000000" pitchFamily="2" charset="2"/>
              </a:rPr>
              <a:t>This is the EC2 Dashboard, where in the instances, and its associated components such as Events, Volumes, Network, Security, and other parameters can be modified.</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5" name="Rounded Rectangle 4"/>
          <p:cNvSpPr/>
          <p:nvPr/>
        </p:nvSpPr>
        <p:spPr>
          <a:xfrm>
            <a:off x="2364339" y="3018585"/>
            <a:ext cx="3102810" cy="7787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3204178"/>
            <a:ext cx="3692766" cy="921310"/>
          </a:xfrm>
          <a:prstGeom prst="wedgeRoundRectCallout">
            <a:avLst>
              <a:gd name="adj1" fmla="val -91044"/>
              <a:gd name="adj2" fmla="val -1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You can view the list of resources that is currently being deployed/used in AWS EC2.</a:t>
            </a:r>
          </a:p>
        </p:txBody>
      </p:sp>
      <p:sp>
        <p:nvSpPr>
          <p:cNvPr id="7" name="Rounded Rectangle 6"/>
          <p:cNvSpPr/>
          <p:nvPr/>
        </p:nvSpPr>
        <p:spPr>
          <a:xfrm>
            <a:off x="2362732" y="4508893"/>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3570973" y="4973625"/>
            <a:ext cx="3051209" cy="429236"/>
          </a:xfrm>
          <a:prstGeom prst="wedgeRoundRectCallout">
            <a:avLst>
              <a:gd name="adj1" fmla="val -57667"/>
              <a:gd name="adj2" fmla="val -129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Click on Launch Instance</a:t>
            </a:r>
          </a:p>
        </p:txBody>
      </p:sp>
      <p:sp>
        <p:nvSpPr>
          <p:cNvPr id="9" name="Footer Placeholder 8"/>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27389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26037" y="2442169"/>
            <a:ext cx="5943600" cy="3343275"/>
          </a:xfrm>
          <a:prstGeom prst="rect">
            <a:avLst/>
          </a:prstGeom>
        </p:spPr>
      </p:pic>
      <p:sp>
        <p:nvSpPr>
          <p:cNvPr id="2" name="Title 1"/>
          <p:cNvSpPr>
            <a:spLocks noGrp="1"/>
          </p:cNvSpPr>
          <p:nvPr>
            <p:ph type="title"/>
          </p:nvPr>
        </p:nvSpPr>
        <p:spPr/>
        <p:txBody>
          <a:bodyPr/>
          <a:lstStyle/>
          <a:p>
            <a:r>
              <a:rPr lang="en-US" dirty="0"/>
              <a:t>Google Developers Console</a:t>
            </a:r>
          </a:p>
        </p:txBody>
      </p:sp>
      <p:sp>
        <p:nvSpPr>
          <p:cNvPr id="3" name="Content Placeholder 2"/>
          <p:cNvSpPr>
            <a:spLocks noGrp="1"/>
          </p:cNvSpPr>
          <p:nvPr>
            <p:ph idx="1"/>
          </p:nvPr>
        </p:nvSpPr>
        <p:spPr/>
        <p:txBody>
          <a:bodyPr/>
          <a:lstStyle/>
          <a:p>
            <a:r>
              <a:rPr lang="en-US" dirty="0"/>
              <a:t>The Google Developers Console is the main dashboard of all the activities that you can control.</a:t>
            </a:r>
            <a:endParaRPr lang="en-US" dirty="0">
              <a:sym typeface="Wingdings" panose="05000000000000000000" pitchFamily="2" charset="2"/>
            </a:endParaRPr>
          </a:p>
          <a:p>
            <a:endParaRPr lang="en-US" dirty="0"/>
          </a:p>
        </p:txBody>
      </p:sp>
      <p:sp>
        <p:nvSpPr>
          <p:cNvPr id="7" name="Rounded Rectangle 6"/>
          <p:cNvSpPr/>
          <p:nvPr/>
        </p:nvSpPr>
        <p:spPr>
          <a:xfrm>
            <a:off x="1307554" y="2961310"/>
            <a:ext cx="1055594" cy="2333066"/>
          </a:xfrm>
          <a:prstGeom prst="roundRect">
            <a:avLst>
              <a:gd name="adj" fmla="val 20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459786" y="4988062"/>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Links here helps in navigation.</a:t>
            </a:r>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79804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t2.medium </a:t>
            </a:r>
          </a:p>
        </p:txBody>
      </p:sp>
      <p:sp>
        <p:nvSpPr>
          <p:cNvPr id="3" name="Content Placeholder 2"/>
          <p:cNvSpPr>
            <a:spLocks noGrp="1"/>
          </p:cNvSpPr>
          <p:nvPr>
            <p:ph idx="1"/>
          </p:nvPr>
        </p:nvSpPr>
        <p:spPr/>
        <p:txBody>
          <a:bodyPr/>
          <a:lstStyle/>
          <a:p>
            <a:endParaRPr lang="en-US" dirty="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t2.micro is the lowest available Instance Type. This instance type is available free for 12 months.</a:t>
            </a:r>
          </a:p>
        </p:txBody>
      </p:sp>
      <p:sp>
        <p:nvSpPr>
          <p:cNvPr id="7" name="Rounded Rectangle 6"/>
          <p:cNvSpPr/>
          <p:nvPr/>
        </p:nvSpPr>
        <p:spPr>
          <a:xfrm>
            <a:off x="1469136" y="4277888"/>
            <a:ext cx="5664740" cy="294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468865" y="4947149"/>
            <a:ext cx="3692766" cy="921310"/>
          </a:xfrm>
          <a:prstGeom prst="wedgeRoundRectCallout">
            <a:avLst>
              <a:gd name="adj1" fmla="val -50904"/>
              <a:gd name="adj2" fmla="val -88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benchmarking purpose, we create t2.medium which is a premium service offered by AWS</a:t>
            </a:r>
          </a:p>
        </p:txBody>
      </p:sp>
      <p:sp>
        <p:nvSpPr>
          <p:cNvPr id="9" name="Rounded Rectangle 8"/>
          <p:cNvSpPr/>
          <p:nvPr/>
        </p:nvSpPr>
        <p:spPr>
          <a:xfrm>
            <a:off x="1469136" y="3823891"/>
            <a:ext cx="5664740" cy="294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1 9"/>
          <p:cNvSpPr/>
          <p:nvPr/>
        </p:nvSpPr>
        <p:spPr>
          <a:xfrm>
            <a:off x="8474907" y="3135365"/>
            <a:ext cx="3845429" cy="1975650"/>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offers $100 free credit to use free services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2686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Instance Details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the instance details</a:t>
            </a:r>
          </a:p>
        </p:txBody>
      </p:sp>
      <p:sp>
        <p:nvSpPr>
          <p:cNvPr id="9" name="Rounded Rectangle 8"/>
          <p:cNvSpPr/>
          <p:nvPr/>
        </p:nvSpPr>
        <p:spPr>
          <a:xfrm>
            <a:off x="1469137" y="3392570"/>
            <a:ext cx="5943598" cy="2130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181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Storage Details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the storage details</a:t>
            </a:r>
          </a:p>
        </p:txBody>
      </p:sp>
      <p:sp>
        <p:nvSpPr>
          <p:cNvPr id="9" name="Rounded Rectangle 8"/>
          <p:cNvSpPr/>
          <p:nvPr/>
        </p:nvSpPr>
        <p:spPr>
          <a:xfrm>
            <a:off x="1469137" y="3392570"/>
            <a:ext cx="5943598" cy="2130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704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Security Group</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3"/>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the security group details</a:t>
            </a:r>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75141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Boot</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2"/>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the Boot option</a:t>
            </a:r>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6235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Downloading Key</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1"/>
          </a:xfrm>
          <a:prstGeom prst="rect">
            <a:avLst/>
          </a:prstGeom>
          <a:noFill/>
          <a:ln>
            <a:noFill/>
          </a:ln>
        </p:spPr>
      </p:pic>
      <p:sp>
        <p:nvSpPr>
          <p:cNvPr id="9" name="Rounded Rectangle 8"/>
          <p:cNvSpPr/>
          <p:nvPr/>
        </p:nvSpPr>
        <p:spPr>
          <a:xfrm>
            <a:off x="4922873" y="4585766"/>
            <a:ext cx="1133185" cy="30520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653608" y="3786733"/>
            <a:ext cx="3904522"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a new key pair, and Download this key, which will be used to connect the instances via </a:t>
            </a:r>
            <a:r>
              <a:rPr lang="en-US" dirty="0" err="1"/>
              <a:t>puTTY</a:t>
            </a:r>
            <a:r>
              <a:rPr lang="en-US" dirty="0"/>
              <a:t>.</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90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Review &amp; Launch</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1"/>
          </a:xfrm>
          <a:prstGeom prst="rect">
            <a:avLst/>
          </a:prstGeom>
          <a:noFill/>
          <a:ln>
            <a:noFill/>
          </a:ln>
        </p:spPr>
      </p:pic>
      <p:sp>
        <p:nvSpPr>
          <p:cNvPr id="6" name="Rounded Rectangle 5"/>
          <p:cNvSpPr/>
          <p:nvPr/>
        </p:nvSpPr>
        <p:spPr>
          <a:xfrm>
            <a:off x="7100176" y="327487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Save the key in your safe directory. If this key is lost, then the instance cannot be connected via </a:t>
            </a:r>
            <a:r>
              <a:rPr lang="en-US" dirty="0" err="1"/>
              <a:t>puTTY</a:t>
            </a:r>
            <a:endParaRPr lang="en-US" dirty="0"/>
          </a:p>
        </p:txBody>
      </p:sp>
      <p:sp>
        <p:nvSpPr>
          <p:cNvPr id="9" name="Rounded Rectangle 8"/>
          <p:cNvSpPr/>
          <p:nvPr/>
        </p:nvSpPr>
        <p:spPr>
          <a:xfrm>
            <a:off x="3179135" y="2971800"/>
            <a:ext cx="2541181" cy="31366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65673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Review &amp; Launch</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412732" y="2351509"/>
            <a:ext cx="3692766" cy="921310"/>
          </a:xfrm>
          <a:prstGeom prst="wedgeRoundRectCallout">
            <a:avLst>
              <a:gd name="adj1" fmla="val -51292"/>
              <a:gd name="adj2" fmla="val 1000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 and you are ready to go </a:t>
            </a:r>
            <a:r>
              <a:rPr lang="en-US" dirty="0">
                <a:sym typeface="Wingdings" panose="05000000000000000000" pitchFamily="2" charset="2"/>
              </a:rPr>
              <a:t></a:t>
            </a:r>
            <a:endParaRPr lang="en-US" dirty="0"/>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26391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 Billing preferences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6974948" y="3274874"/>
            <a:ext cx="3866422"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 can also set your billing preferences to keep track of your usage &amp; its expenses</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8114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Console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400677" y="2136331"/>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see VMs in the dashboard</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1072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1/4 </a:t>
            </a:r>
          </a:p>
        </p:txBody>
      </p:sp>
      <p:sp>
        <p:nvSpPr>
          <p:cNvPr id="3" name="Content Placeholder 2"/>
          <p:cNvSpPr>
            <a:spLocks noGrp="1"/>
          </p:cNvSpPr>
          <p:nvPr>
            <p:ph idx="1"/>
          </p:nvPr>
        </p:nvSpPr>
        <p:spPr/>
        <p:txBody>
          <a:bodyPr/>
          <a:lstStyle/>
          <a:p>
            <a:r>
              <a:rPr lang="en-US" dirty="0">
                <a:sym typeface="Wingdings" panose="05000000000000000000" pitchFamily="2" charset="2"/>
              </a:rPr>
              <a:t>Google Compute Engine helps you to launch instances within a minute. So Simple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5" name="Rounded Rectangle 4"/>
          <p:cNvSpPr/>
          <p:nvPr/>
        </p:nvSpPr>
        <p:spPr>
          <a:xfrm>
            <a:off x="3856433" y="4198359"/>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175855" y="3192529"/>
            <a:ext cx="3692766" cy="921310"/>
          </a:xfrm>
          <a:prstGeom prst="wedgeRoundRectCallout">
            <a:avLst>
              <a:gd name="adj1" fmla="val -56117"/>
              <a:gd name="adj2" fmla="val 65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Click on Create instance button to create your instance</a:t>
            </a:r>
          </a:p>
        </p:txBody>
      </p:sp>
      <p:sp>
        <p:nvSpPr>
          <p:cNvPr id="7" name="Rounded Rectangle 6"/>
          <p:cNvSpPr/>
          <p:nvPr/>
        </p:nvSpPr>
        <p:spPr>
          <a:xfrm>
            <a:off x="1467243" y="481255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991577" y="4529573"/>
            <a:ext cx="3692766" cy="921310"/>
          </a:xfrm>
          <a:prstGeom prst="wedgeRoundRectCallout">
            <a:avLst>
              <a:gd name="adj1" fmla="val -64414"/>
              <a:gd name="adj2" fmla="val -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Click on Compute Engine Link</a:t>
            </a:r>
          </a:p>
        </p:txBody>
      </p:sp>
      <p:sp>
        <p:nvSpPr>
          <p:cNvPr id="9" name="Footer Placeholder 8"/>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3554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an instance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346568" y="2852234"/>
            <a:ext cx="4180969"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have 2 options to connect. We will see how to connect an instance via </a:t>
            </a:r>
            <a:r>
              <a:rPr lang="en-US" dirty="0" err="1"/>
              <a:t>puTTY</a:t>
            </a:r>
            <a:endParaRPr lang="en-US" dirty="0"/>
          </a:p>
        </p:txBody>
      </p:sp>
      <p:sp>
        <p:nvSpPr>
          <p:cNvPr id="9" name="Rounded Rectangle 8"/>
          <p:cNvSpPr/>
          <p:nvPr/>
        </p:nvSpPr>
        <p:spPr>
          <a:xfrm>
            <a:off x="2551814" y="2908004"/>
            <a:ext cx="552893" cy="26049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29340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5938207" y="3396759"/>
            <a:ext cx="4247783" cy="718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a:t>
            </a:r>
            <a:r>
              <a:rPr lang="en-US" dirty="0" err="1"/>
              <a:t>PuTTYgen</a:t>
            </a:r>
            <a:r>
              <a:rPr lang="en-US" dirty="0"/>
              <a:t>, Conversion</a:t>
            </a:r>
            <a:r>
              <a:rPr lang="en-US" dirty="0">
                <a:sym typeface="Wingdings" panose="05000000000000000000" pitchFamily="2" charset="2"/>
              </a:rPr>
              <a:t> Import Key </a:t>
            </a:r>
            <a:endParaRPr lang="en-US" dirty="0"/>
          </a:p>
        </p:txBody>
      </p:sp>
      <p:sp>
        <p:nvSpPr>
          <p:cNvPr id="9" name="Rounded Rectangle 8"/>
          <p:cNvSpPr/>
          <p:nvPr/>
        </p:nvSpPr>
        <p:spPr>
          <a:xfrm>
            <a:off x="2955851" y="2971800"/>
            <a:ext cx="1584251" cy="78149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4373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6632342" y="3518564"/>
            <a:ext cx="4255398"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the key that was downloaded when creating the instance</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8395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5557208" y="3977109"/>
            <a:ext cx="4228142"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Private key as shown in snapshot</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907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6572978" y="3396759"/>
            <a:ext cx="3692766" cy="502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the private key</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8463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51244"/>
          <a:stretch/>
        </p:blipFill>
        <p:spPr bwMode="auto">
          <a:xfrm>
            <a:off x="1742775" y="2091412"/>
            <a:ext cx="2897882" cy="3343270"/>
          </a:xfrm>
          <a:prstGeom prst="rect">
            <a:avLst/>
          </a:prstGeom>
          <a:noFill/>
          <a:ln>
            <a:noFill/>
          </a:ln>
        </p:spPr>
      </p:pic>
      <p:sp>
        <p:nvSpPr>
          <p:cNvPr id="6" name="Rounded Rectangle 5"/>
          <p:cNvSpPr/>
          <p:nvPr/>
        </p:nvSpPr>
        <p:spPr>
          <a:xfrm>
            <a:off x="5104207" y="3070680"/>
            <a:ext cx="4011930"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Open </a:t>
            </a:r>
            <a:r>
              <a:rPr lang="en-US" dirty="0" err="1"/>
              <a:t>puTTY</a:t>
            </a:r>
            <a:r>
              <a:rPr lang="en-US" dirty="0"/>
              <a:t>, Navigate to Connection</a:t>
            </a:r>
            <a:r>
              <a:rPr lang="en-US" dirty="0">
                <a:sym typeface="Wingdings" panose="05000000000000000000" pitchFamily="2" charset="2"/>
              </a:rPr>
              <a:t> SSH  </a:t>
            </a:r>
            <a:r>
              <a:rPr lang="en-US" dirty="0" err="1">
                <a:sym typeface="Wingdings" panose="05000000000000000000" pitchFamily="2" charset="2"/>
              </a:rPr>
              <a:t>Auth</a:t>
            </a:r>
            <a:r>
              <a:rPr lang="en-US" dirty="0">
                <a:sym typeface="Wingdings" panose="05000000000000000000" pitchFamily="2" charset="2"/>
              </a:rPr>
              <a:t>, and select the Private Key that you have saved.</a:t>
            </a:r>
            <a:endParaRPr lang="en-US" dirty="0"/>
          </a:p>
        </p:txBody>
      </p:sp>
      <p:sp>
        <p:nvSpPr>
          <p:cNvPr id="9" name="Rounded Rectangle 8"/>
          <p:cNvSpPr/>
          <p:nvPr/>
        </p:nvSpPr>
        <p:spPr>
          <a:xfrm>
            <a:off x="2206325" y="2538663"/>
            <a:ext cx="2165350" cy="219710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60943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the instance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9" name="Rounded Rectangle 8"/>
          <p:cNvSpPr/>
          <p:nvPr/>
        </p:nvSpPr>
        <p:spPr>
          <a:xfrm>
            <a:off x="3886199" y="3613150"/>
            <a:ext cx="1631951" cy="17145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702300" y="3387513"/>
            <a:ext cx="628650" cy="1811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89527" y="3104692"/>
            <a:ext cx="3692766" cy="464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the Public IP from AWS Console</a:t>
            </a:r>
          </a:p>
        </p:txBody>
      </p:sp>
      <p:sp>
        <p:nvSpPr>
          <p:cNvPr id="10" name="Rounded Rectangle 9"/>
          <p:cNvSpPr/>
          <p:nvPr/>
        </p:nvSpPr>
        <p:spPr>
          <a:xfrm>
            <a:off x="5938208" y="3857414"/>
            <a:ext cx="5079042" cy="464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Session, and paste the IP and click on Open</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1626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7" grpId="1" animBg="1"/>
      <p:bldP spid="8" grpId="0" animBg="1"/>
      <p:bldP spid="8" grpId="1"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connected</a:t>
            </a:r>
          </a:p>
        </p:txBody>
      </p:sp>
      <p:pic>
        <p:nvPicPr>
          <p:cNvPr id="4" name="Picture 3"/>
          <p:cNvPicPr/>
          <p:nvPr/>
        </p:nvPicPr>
        <p:blipFill rotWithShape="1">
          <a:blip r:embed="rId2">
            <a:extLst>
              <a:ext uri="{28A0092B-C50C-407E-A947-70E740481C1C}">
                <a14:useLocalDpi xmlns:a14="http://schemas.microsoft.com/office/drawing/2010/main" val="0"/>
              </a:ext>
            </a:extLst>
          </a:blip>
          <a:srcRect l="38440"/>
          <a:stretch/>
        </p:blipFill>
        <p:spPr bwMode="auto">
          <a:xfrm>
            <a:off x="1886552" y="2185779"/>
            <a:ext cx="3658879" cy="3343270"/>
          </a:xfrm>
          <a:prstGeom prst="rect">
            <a:avLst/>
          </a:prstGeom>
          <a:noFill/>
          <a:ln>
            <a:noFill/>
          </a:ln>
        </p:spPr>
      </p:pic>
      <p:sp>
        <p:nvSpPr>
          <p:cNvPr id="6" name="Rounded Rectangle 5"/>
          <p:cNvSpPr/>
          <p:nvPr/>
        </p:nvSpPr>
        <p:spPr>
          <a:xfrm>
            <a:off x="5545431" y="3298113"/>
            <a:ext cx="3692766" cy="5593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 instance is connected.</a:t>
            </a:r>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894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other instances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7068278" y="22320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and launch Other VMs in the same manner.</a:t>
            </a:r>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23158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Benchmarking–3 Nodes and 1 Test Node</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7488003" y="327487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3 Nodes and 1 Test Node for benchmarking</a:t>
            </a:r>
          </a:p>
        </p:txBody>
      </p:sp>
      <p:sp>
        <p:nvSpPr>
          <p:cNvPr id="9" name="Rounded Rectangle 8"/>
          <p:cNvSpPr/>
          <p:nvPr/>
        </p:nvSpPr>
        <p:spPr>
          <a:xfrm>
            <a:off x="2079057" y="3638348"/>
            <a:ext cx="5333678" cy="4138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41079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Instance – Step 2/4</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2581"/>
            <a:ext cx="5943598" cy="3343274"/>
          </a:xfrm>
          <a:prstGeom prst="rect">
            <a:avLst/>
          </a:prstGeom>
          <a:noFill/>
          <a:ln>
            <a:noFill/>
          </a:ln>
        </p:spPr>
      </p:pic>
      <p:sp>
        <p:nvSpPr>
          <p:cNvPr id="5" name="Rounded Rectangle 4"/>
          <p:cNvSpPr/>
          <p:nvPr/>
        </p:nvSpPr>
        <p:spPr>
          <a:xfrm>
            <a:off x="2486688" y="2951988"/>
            <a:ext cx="3102810" cy="1233666"/>
          </a:xfrm>
          <a:prstGeom prst="roundRect">
            <a:avLst>
              <a:gd name="adj" fmla="val 12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3204178"/>
            <a:ext cx="3692766" cy="1483732"/>
          </a:xfrm>
          <a:prstGeom prst="wedgeRoundRectCallout">
            <a:avLst>
              <a:gd name="adj1" fmla="val -91044"/>
              <a:gd name="adj2" fmla="val -1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Give a name for your instance in lowercase letters. </a:t>
            </a:r>
          </a:p>
          <a:p>
            <a:r>
              <a:rPr lang="en-US" dirty="0"/>
              <a:t>2. Select a zone. Note that this is important, in free tier you can opt a maximum of 8 vCPUs per zone.</a:t>
            </a:r>
          </a:p>
        </p:txBody>
      </p:sp>
      <p:sp>
        <p:nvSpPr>
          <p:cNvPr id="7" name="Footer Placeholder 6"/>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08940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you might want to know?</a:t>
            </a:r>
          </a:p>
        </p:txBody>
      </p:sp>
      <p:sp>
        <p:nvSpPr>
          <p:cNvPr id="3" name="Content Placeholder 2"/>
          <p:cNvSpPr>
            <a:spLocks noGrp="1"/>
          </p:cNvSpPr>
          <p:nvPr>
            <p:ph idx="1"/>
          </p:nvPr>
        </p:nvSpPr>
        <p:spPr/>
        <p:txBody>
          <a:bodyPr/>
          <a:lstStyle/>
          <a:p>
            <a:r>
              <a:rPr lang="en-US" b="1" u="sng" dirty="0"/>
              <a:t>Issue 1:</a:t>
            </a:r>
            <a:r>
              <a:rPr lang="en-US" b="1" dirty="0"/>
              <a:t> While running Cassandra in the node, error was : IP is in use by another process. Error screenshot is pasted below.</a:t>
            </a:r>
          </a:p>
          <a:p>
            <a:endParaRPr lang="en-US" b="1" dirty="0"/>
          </a:p>
          <a:p>
            <a:endParaRPr lang="en-US" b="1" dirty="0"/>
          </a:p>
          <a:p>
            <a:endParaRPr lang="en-US" b="1" dirty="0"/>
          </a:p>
          <a:p>
            <a:endParaRPr lang="en-US" b="1" dirty="0"/>
          </a:p>
          <a:p>
            <a:r>
              <a:rPr lang="en-US" b="1" dirty="0"/>
              <a:t>Possible Reason &amp; Solution : </a:t>
            </a:r>
            <a:r>
              <a:rPr lang="en-US" dirty="0"/>
              <a:t>In the </a:t>
            </a:r>
            <a:r>
              <a:rPr lang="en-US" dirty="0" err="1"/>
              <a:t>Cassandra.yaml</a:t>
            </a:r>
            <a:r>
              <a:rPr lang="en-US" dirty="0"/>
              <a:t> file, the storage port can be changed to another value, and Cassandra to be restarted. </a:t>
            </a:r>
          </a:p>
          <a:p>
            <a:r>
              <a:rPr lang="en-US" dirty="0"/>
              <a:t>Sometimes when Cassandra process is killed, and restarted, this problem gets resolved.</a:t>
            </a:r>
            <a:r>
              <a:rPr lang="en-US" b="1" dirty="0"/>
              <a:t> </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33321" b="27743"/>
          <a:stretch/>
        </p:blipFill>
        <p:spPr bwMode="auto">
          <a:xfrm>
            <a:off x="1254550" y="2637927"/>
            <a:ext cx="5419092" cy="1301750"/>
          </a:xfrm>
          <a:prstGeom prst="rect">
            <a:avLst/>
          </a:prstGeom>
          <a:noFill/>
          <a:ln>
            <a:noFill/>
          </a:ln>
        </p:spPr>
      </p:pic>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724896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you might want to know?</a:t>
            </a:r>
          </a:p>
        </p:txBody>
      </p:sp>
      <p:sp>
        <p:nvSpPr>
          <p:cNvPr id="3" name="Content Placeholder 2"/>
          <p:cNvSpPr>
            <a:spLocks noGrp="1"/>
          </p:cNvSpPr>
          <p:nvPr>
            <p:ph idx="1"/>
          </p:nvPr>
        </p:nvSpPr>
        <p:spPr/>
        <p:txBody>
          <a:bodyPr>
            <a:normAutofit fontScale="92500" lnSpcReduction="10000"/>
          </a:bodyPr>
          <a:lstStyle/>
          <a:p>
            <a:r>
              <a:rPr lang="en-US" b="1" u="sng" dirty="0"/>
              <a:t>Issue 2:</a:t>
            </a:r>
            <a:r>
              <a:rPr lang="en-US" b="1" dirty="0"/>
              <a:t> A Java memory exception occurred when Cassandra was started. The exception snip is shown below.</a:t>
            </a:r>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b="1" dirty="0"/>
              <a:t>Possible Reason &amp; Solution : </a:t>
            </a:r>
            <a:r>
              <a:rPr lang="en-US" dirty="0"/>
              <a:t>This issue occurs when t2.micro instance is chosen. The configuration was not enough to run JVM. One way to resolve is to change the instance to t2.medium which was sufficient enough to run JVM. Another way to resolve in t2. micro itself is to change the JVM heap size from the default to user specified using the below command :</a:t>
            </a:r>
            <a:endParaRPr lang="en-US" dirty="0">
              <a:solidFill>
                <a:srgbClr val="FF0000"/>
              </a:solidFill>
            </a:endParaRPr>
          </a:p>
          <a:p>
            <a:r>
              <a:rPr lang="en-US" dirty="0">
                <a:solidFill>
                  <a:srgbClr val="FF0000"/>
                </a:solidFill>
              </a:rPr>
              <a:t>export _JAVA_OPTIONS="-</a:t>
            </a:r>
            <a:r>
              <a:rPr lang="en-US" dirty="0" err="1">
                <a:solidFill>
                  <a:srgbClr val="FF0000"/>
                </a:solidFill>
              </a:rPr>
              <a:t>XX:ParallelGCThreads</a:t>
            </a:r>
            <a:r>
              <a:rPr lang="en-US" dirty="0">
                <a:solidFill>
                  <a:srgbClr val="FF0000"/>
                </a:solidFill>
              </a:rPr>
              <a:t>=1 -Xms200m -Xmx300m"</a:t>
            </a:r>
          </a:p>
        </p:txBody>
      </p:sp>
      <p:pic>
        <p:nvPicPr>
          <p:cNvPr id="5" name="Picture 4"/>
          <p:cNvPicPr>
            <a:picLocks noChangeAspect="1"/>
          </p:cNvPicPr>
          <p:nvPr/>
        </p:nvPicPr>
        <p:blipFill>
          <a:blip r:embed="rId2"/>
          <a:stretch>
            <a:fillRect/>
          </a:stretch>
        </p:blipFill>
        <p:spPr>
          <a:xfrm>
            <a:off x="1223964" y="2666999"/>
            <a:ext cx="9668656" cy="1314937"/>
          </a:xfrm>
          <a:prstGeom prst="rect">
            <a:avLst/>
          </a:prstGeom>
        </p:spPr>
      </p:pic>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291527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931" y="2697476"/>
            <a:ext cx="10471333" cy="1502384"/>
          </a:xfrm>
          <a:prstGeom prst="rect">
            <a:avLst/>
          </a:prstGeom>
        </p:spPr>
      </p:pic>
      <p:sp>
        <p:nvSpPr>
          <p:cNvPr id="2" name="Title 1"/>
          <p:cNvSpPr>
            <a:spLocks noGrp="1"/>
          </p:cNvSpPr>
          <p:nvPr>
            <p:ph type="title"/>
          </p:nvPr>
        </p:nvSpPr>
        <p:spPr/>
        <p:txBody>
          <a:bodyPr/>
          <a:lstStyle/>
          <a:p>
            <a:r>
              <a:rPr lang="en-US" dirty="0"/>
              <a:t>Configuration of an AWS instance</a:t>
            </a:r>
          </a:p>
        </p:txBody>
      </p:sp>
      <p:sp>
        <p:nvSpPr>
          <p:cNvPr id="9" name="Rounded Rectangle 8"/>
          <p:cNvSpPr/>
          <p:nvPr/>
        </p:nvSpPr>
        <p:spPr>
          <a:xfrm>
            <a:off x="1371931" y="3847493"/>
            <a:ext cx="10568432" cy="36300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6844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223" y="2064182"/>
            <a:ext cx="11512514" cy="3566622"/>
          </a:xfrm>
          <a:prstGeom prst="rect">
            <a:avLst/>
          </a:prstGeom>
        </p:spPr>
      </p:pic>
      <p:sp>
        <p:nvSpPr>
          <p:cNvPr id="2" name="Title 1"/>
          <p:cNvSpPr>
            <a:spLocks noGrp="1"/>
          </p:cNvSpPr>
          <p:nvPr>
            <p:ph type="title"/>
          </p:nvPr>
        </p:nvSpPr>
        <p:spPr/>
        <p:txBody>
          <a:bodyPr/>
          <a:lstStyle/>
          <a:p>
            <a:r>
              <a:rPr lang="en-US" dirty="0"/>
              <a:t>Pricing of an instance </a:t>
            </a:r>
          </a:p>
        </p:txBody>
      </p:sp>
      <p:sp>
        <p:nvSpPr>
          <p:cNvPr id="9" name="Rounded Rectangle 8"/>
          <p:cNvSpPr/>
          <p:nvPr/>
        </p:nvSpPr>
        <p:spPr>
          <a:xfrm>
            <a:off x="212981" y="5070237"/>
            <a:ext cx="11472199" cy="47995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17568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2341" y="1977656"/>
            <a:ext cx="9105900" cy="4126527"/>
          </a:xfrm>
          <a:prstGeom prst="rect">
            <a:avLst/>
          </a:prstGeom>
        </p:spPr>
      </p:pic>
      <p:sp>
        <p:nvSpPr>
          <p:cNvPr id="2" name="Title 1"/>
          <p:cNvSpPr>
            <a:spLocks noGrp="1"/>
          </p:cNvSpPr>
          <p:nvPr>
            <p:ph type="title"/>
          </p:nvPr>
        </p:nvSpPr>
        <p:spPr/>
        <p:txBody>
          <a:bodyPr/>
          <a:lstStyle/>
          <a:p>
            <a:r>
              <a:rPr lang="en-US" dirty="0"/>
              <a:t>Monthly estimate</a:t>
            </a:r>
          </a:p>
        </p:txBody>
      </p:sp>
      <p:sp>
        <p:nvSpPr>
          <p:cNvPr id="9" name="Rounded Rectangle 8"/>
          <p:cNvSpPr/>
          <p:nvPr/>
        </p:nvSpPr>
        <p:spPr>
          <a:xfrm>
            <a:off x="2721935" y="2987750"/>
            <a:ext cx="2275367" cy="313769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18753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AWS Load Throughput</a:t>
            </a:r>
          </a:p>
        </p:txBody>
      </p:sp>
      <p:pic>
        <p:nvPicPr>
          <p:cNvPr id="4" name="Picture 3"/>
          <p:cNvPicPr>
            <a:picLocks noChangeAspect="1"/>
          </p:cNvPicPr>
          <p:nvPr/>
        </p:nvPicPr>
        <p:blipFill>
          <a:blip r:embed="rId2"/>
          <a:stretch>
            <a:fillRect/>
          </a:stretch>
        </p:blipFill>
        <p:spPr>
          <a:xfrm>
            <a:off x="1656486" y="1833053"/>
            <a:ext cx="8939988" cy="4385364"/>
          </a:xfrm>
          <a:prstGeom prst="rect">
            <a:avLst/>
          </a:prstGeom>
        </p:spPr>
      </p:pic>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030633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Analysis of AWS Run Throughput</a:t>
            </a:r>
          </a:p>
        </p:txBody>
      </p:sp>
      <p:pic>
        <p:nvPicPr>
          <p:cNvPr id="3" name="Picture 2"/>
          <p:cNvPicPr>
            <a:picLocks noChangeAspect="1"/>
          </p:cNvPicPr>
          <p:nvPr/>
        </p:nvPicPr>
        <p:blipFill>
          <a:blip r:embed="rId2"/>
          <a:stretch>
            <a:fillRect/>
          </a:stretch>
        </p:blipFill>
        <p:spPr>
          <a:xfrm>
            <a:off x="1728422" y="1864951"/>
            <a:ext cx="8796115" cy="4311526"/>
          </a:xfrm>
          <a:prstGeom prst="rect">
            <a:avLst/>
          </a:prstGeom>
        </p:spPr>
      </p:pic>
      <p:sp>
        <p:nvSpPr>
          <p:cNvPr id="4" name="Footer Placeholder 3"/>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410662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BENCHMARK DISCUSSION</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8917" b="8917"/>
          <a:stretch>
            <a:fillRect/>
          </a:stretch>
        </p:blipFill>
        <p:spPr/>
      </p:pic>
      <p:sp>
        <p:nvSpPr>
          <p:cNvPr id="4" name="Text Placeholder 3"/>
          <p:cNvSpPr>
            <a:spLocks noGrp="1"/>
          </p:cNvSpPr>
          <p:nvPr>
            <p:ph type="body" sz="half" idx="2"/>
          </p:nvPr>
        </p:nvSpPr>
        <p:spPr/>
        <p:txBody>
          <a:bodyPr/>
          <a:lstStyle/>
          <a:p>
            <a:r>
              <a:rPr lang="en-US" dirty="0"/>
              <a:t>The next section provides benchmark results obtained from the analysis of 4 CSPs subjected to study…</a:t>
            </a:r>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223978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Running Time – 1 Node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0163948"/>
              </p:ext>
            </p:extLst>
          </p:nvPr>
        </p:nvGraphicFramePr>
        <p:xfrm>
          <a:off x="1065871" y="2025975"/>
          <a:ext cx="10060258" cy="2806050"/>
        </p:xfrm>
        <a:graphic>
          <a:graphicData uri="http://schemas.openxmlformats.org/drawingml/2006/table">
            <a:tbl>
              <a:tblPr firstRow="1" firstCol="1" bandRow="1">
                <a:tableStyleId>{21E4AEA4-8DFA-4A89-87EB-49C32662AFE0}</a:tableStyleId>
              </a:tblPr>
              <a:tblGrid>
                <a:gridCol w="1924318">
                  <a:extLst>
                    <a:ext uri="{9D8B030D-6E8A-4147-A177-3AD203B41FA5}">
                      <a16:colId xmlns:a16="http://schemas.microsoft.com/office/drawing/2014/main" val="20000"/>
                    </a:ext>
                  </a:extLst>
                </a:gridCol>
                <a:gridCol w="2033985">
                  <a:extLst>
                    <a:ext uri="{9D8B030D-6E8A-4147-A177-3AD203B41FA5}">
                      <a16:colId xmlns:a16="http://schemas.microsoft.com/office/drawing/2014/main" val="20001"/>
                    </a:ext>
                  </a:extLst>
                </a:gridCol>
                <a:gridCol w="2033985">
                  <a:extLst>
                    <a:ext uri="{9D8B030D-6E8A-4147-A177-3AD203B41FA5}">
                      <a16:colId xmlns:a16="http://schemas.microsoft.com/office/drawing/2014/main" val="20002"/>
                    </a:ext>
                  </a:extLst>
                </a:gridCol>
                <a:gridCol w="2033985">
                  <a:extLst>
                    <a:ext uri="{9D8B030D-6E8A-4147-A177-3AD203B41FA5}">
                      <a16:colId xmlns:a16="http://schemas.microsoft.com/office/drawing/2014/main" val="20003"/>
                    </a:ext>
                  </a:extLst>
                </a:gridCol>
                <a:gridCol w="2033985">
                  <a:extLst>
                    <a:ext uri="{9D8B030D-6E8A-4147-A177-3AD203B41FA5}">
                      <a16:colId xmlns:a16="http://schemas.microsoft.com/office/drawing/2014/main" val="20004"/>
                    </a:ext>
                  </a:extLst>
                </a:gridCol>
              </a:tblGrid>
              <a:tr h="935662">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The number of concurrent users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Amazon</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Web</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Services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Google</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Compute </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Engine</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Microsoft</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Azure</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CenturyLink IaaS</a:t>
                      </a:r>
                    </a:p>
                  </a:txBody>
                  <a:tcPr marL="110622" marR="110622" marT="0" marB="0"/>
                </a:tc>
                <a:extLst>
                  <a:ext uri="{0D108BD9-81ED-4DB2-BD59-A6C34878D82A}">
                    <a16:rowId xmlns:a16="http://schemas.microsoft.com/office/drawing/2014/main" val="10000"/>
                  </a:ext>
                </a:extLst>
              </a:tr>
              <a:tr h="330437">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 min 18.43 secs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17.6 secs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10.19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12.71 secs</a:t>
                      </a:r>
                    </a:p>
                  </a:txBody>
                  <a:tcPr marL="110622" marR="110622" marT="0" marB="0"/>
                </a:tc>
                <a:extLst>
                  <a:ext uri="{0D108BD9-81ED-4DB2-BD59-A6C34878D82A}">
                    <a16:rowId xmlns:a16="http://schemas.microsoft.com/office/drawing/2014/main" val="10001"/>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40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 min 1.48 secs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43.68 secs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10.41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33.93 secs</a:t>
                      </a:r>
                    </a:p>
                  </a:txBody>
                  <a:tcPr marL="110622" marR="110622" marT="0" marB="0"/>
                </a:tc>
                <a:extLst>
                  <a:ext uri="{0D108BD9-81ED-4DB2-BD59-A6C34878D82A}">
                    <a16:rowId xmlns:a16="http://schemas.microsoft.com/office/drawing/2014/main" val="10002"/>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320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28.42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8.13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30.84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10.75 mins</a:t>
                      </a:r>
                    </a:p>
                  </a:txBody>
                  <a:tcPr marL="110622" marR="110622" marT="0" marB="0"/>
                </a:tc>
                <a:extLst>
                  <a:ext uri="{0D108BD9-81ED-4DB2-BD59-A6C34878D82A}">
                    <a16:rowId xmlns:a16="http://schemas.microsoft.com/office/drawing/2014/main" val="10003"/>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640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75.42 mins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30.56 mins</a:t>
                      </a:r>
                    </a:p>
                  </a:txBody>
                  <a:tcPr marL="110622" marR="110622" marT="0" marB="0"/>
                </a:tc>
                <a:extLst>
                  <a:ext uri="{0D108BD9-81ED-4DB2-BD59-A6C34878D82A}">
                    <a16:rowId xmlns:a16="http://schemas.microsoft.com/office/drawing/2014/main" val="10004"/>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1200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p>
                      <a:pPr marL="0" marR="0" algn="ctr" defTabSz="914400" rtl="0" eaLnBrk="1" latinLnBrk="0" hangingPunct="1">
                        <a:lnSpc>
                          <a:spcPct val="150000"/>
                        </a:lnSpc>
                        <a:spcBef>
                          <a:spcPts val="0"/>
                        </a:spcBef>
                        <a:spcAft>
                          <a:spcPts val="0"/>
                        </a:spcAft>
                      </a:pP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622" marR="110622" marT="0" marB="0"/>
                </a:tc>
                <a:extLst>
                  <a:ext uri="{0D108BD9-81ED-4DB2-BD59-A6C34878D82A}">
                    <a16:rowId xmlns:a16="http://schemas.microsoft.com/office/drawing/2014/main" val="10005"/>
                  </a:ext>
                </a:extLst>
              </a:tr>
            </a:tbl>
          </a:graphicData>
        </a:graphic>
      </p:graphicFrame>
      <p:sp>
        <p:nvSpPr>
          <p:cNvPr id="3" name="TextBox 2"/>
          <p:cNvSpPr txBox="1"/>
          <p:nvPr/>
        </p:nvSpPr>
        <p:spPr>
          <a:xfrm>
            <a:off x="1097280" y="5573028"/>
            <a:ext cx="5513112" cy="646331"/>
          </a:xfrm>
          <a:prstGeom prst="rect">
            <a:avLst/>
          </a:prstGeom>
          <a:noFill/>
        </p:spPr>
        <p:txBody>
          <a:bodyPr wrap="none" rtlCol="0">
            <a:spAutoFit/>
          </a:bodyPr>
          <a:lstStyle/>
          <a:p>
            <a:r>
              <a:rPr lang="en-US" dirty="0">
                <a:solidFill>
                  <a:srgbClr val="FF0000"/>
                </a:solidFill>
              </a:rPr>
              <a:t>*</a:t>
            </a:r>
            <a:r>
              <a:rPr lang="en-US" dirty="0"/>
              <a:t>The best one in that category is highlighted in Red Font.</a:t>
            </a:r>
          </a:p>
          <a:p>
            <a:r>
              <a:rPr lang="en-US" dirty="0"/>
              <a:t>For 1200 users, higher configuration is recommended.</a:t>
            </a:r>
          </a:p>
        </p:txBody>
      </p:sp>
      <p:sp>
        <p:nvSpPr>
          <p:cNvPr id="5" name="Footer Placeholder 4"/>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521366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Running Time – 3 Nodes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0000790"/>
              </p:ext>
            </p:extLst>
          </p:nvPr>
        </p:nvGraphicFramePr>
        <p:xfrm>
          <a:off x="1067152" y="2135077"/>
          <a:ext cx="10057696" cy="2587847"/>
        </p:xfrm>
        <a:graphic>
          <a:graphicData uri="http://schemas.openxmlformats.org/drawingml/2006/table">
            <a:tbl>
              <a:tblPr firstRow="1" firstCol="1" bandRow="1">
                <a:tableStyleId>{21E4AEA4-8DFA-4A89-87EB-49C32662AFE0}</a:tableStyleId>
              </a:tblPr>
              <a:tblGrid>
                <a:gridCol w="1923828">
                  <a:extLst>
                    <a:ext uri="{9D8B030D-6E8A-4147-A177-3AD203B41FA5}">
                      <a16:colId xmlns:a16="http://schemas.microsoft.com/office/drawing/2014/main" val="20000"/>
                    </a:ext>
                  </a:extLst>
                </a:gridCol>
                <a:gridCol w="2033467">
                  <a:extLst>
                    <a:ext uri="{9D8B030D-6E8A-4147-A177-3AD203B41FA5}">
                      <a16:colId xmlns:a16="http://schemas.microsoft.com/office/drawing/2014/main" val="20001"/>
                    </a:ext>
                  </a:extLst>
                </a:gridCol>
                <a:gridCol w="2033467">
                  <a:extLst>
                    <a:ext uri="{9D8B030D-6E8A-4147-A177-3AD203B41FA5}">
                      <a16:colId xmlns:a16="http://schemas.microsoft.com/office/drawing/2014/main" val="20002"/>
                    </a:ext>
                  </a:extLst>
                </a:gridCol>
                <a:gridCol w="2033467">
                  <a:extLst>
                    <a:ext uri="{9D8B030D-6E8A-4147-A177-3AD203B41FA5}">
                      <a16:colId xmlns:a16="http://schemas.microsoft.com/office/drawing/2014/main" val="20003"/>
                    </a:ext>
                  </a:extLst>
                </a:gridCol>
                <a:gridCol w="2033467">
                  <a:extLst>
                    <a:ext uri="{9D8B030D-6E8A-4147-A177-3AD203B41FA5}">
                      <a16:colId xmlns:a16="http://schemas.microsoft.com/office/drawing/2014/main" val="20004"/>
                    </a:ext>
                  </a:extLst>
                </a:gridCol>
              </a:tblGrid>
              <a:tr h="935662">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The number of concurrent users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Amazon</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Web</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Services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Google</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Compute </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Engine</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Microsoft</a:t>
                      </a:r>
                    </a:p>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Azure</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CenturyLink IaaS</a:t>
                      </a:r>
                    </a:p>
                  </a:txBody>
                  <a:tcPr marL="110594" marR="110594" marT="0" marB="0"/>
                </a:tc>
                <a:extLst>
                  <a:ext uri="{0D108BD9-81ED-4DB2-BD59-A6C34878D82A}">
                    <a16:rowId xmlns:a16="http://schemas.microsoft.com/office/drawing/2014/main" val="10000"/>
                  </a:ext>
                </a:extLst>
              </a:tr>
              <a:tr h="330437">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21.07 secs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19.69 secs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10.68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15.406 secs</a:t>
                      </a:r>
                    </a:p>
                  </a:txBody>
                  <a:tcPr marL="110594" marR="110594" marT="0" marB="0"/>
                </a:tc>
                <a:extLst>
                  <a:ext uri="{0D108BD9-81ED-4DB2-BD59-A6C34878D82A}">
                    <a16:rowId xmlns:a16="http://schemas.microsoft.com/office/drawing/2014/main" val="10001"/>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40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 min 1 sec</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a:t>
                      </a:r>
                      <a:r>
                        <a:rPr lang="en-US" sz="1200" b="1" kern="1200" baseline="0" dirty="0">
                          <a:solidFill>
                            <a:schemeClr val="tx1"/>
                          </a:solidFill>
                          <a:effectLst/>
                          <a:latin typeface="Times New Roman" panose="02020603050405020304" pitchFamily="18" charset="0"/>
                          <a:ea typeface="MS Mincho"/>
                          <a:cs typeface="+mn-cs"/>
                        </a:rPr>
                        <a:t> min 9 secs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10.75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36.628 secs</a:t>
                      </a:r>
                    </a:p>
                  </a:txBody>
                  <a:tcPr marL="110594" marR="110594" marT="0" marB="0"/>
                </a:tc>
                <a:extLst>
                  <a:ext uri="{0D108BD9-81ED-4DB2-BD59-A6C34878D82A}">
                    <a16:rowId xmlns:a16="http://schemas.microsoft.com/office/drawing/2014/main" val="10002"/>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320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8.67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13.3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29.44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14.78 mins</a:t>
                      </a:r>
                    </a:p>
                  </a:txBody>
                  <a:tcPr marL="110594" marR="110594" marT="0" marB="0"/>
                </a:tc>
                <a:extLst>
                  <a:ext uri="{0D108BD9-81ED-4DB2-BD59-A6C34878D82A}">
                    <a16:rowId xmlns:a16="http://schemas.microsoft.com/office/drawing/2014/main" val="10003"/>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640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38.29 mins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27.70 mins</a:t>
                      </a:r>
                    </a:p>
                  </a:txBody>
                  <a:tcPr marL="110594" marR="110594" marT="0" marB="0"/>
                </a:tc>
                <a:extLst>
                  <a:ext uri="{0D108BD9-81ED-4DB2-BD59-A6C34878D82A}">
                    <a16:rowId xmlns:a16="http://schemas.microsoft.com/office/drawing/2014/main" val="10004"/>
                  </a:ext>
                </a:extLst>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1200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a:solidFill>
                            <a:srgbClr val="FF0000"/>
                          </a:solidFill>
                          <a:effectLst/>
                          <a:latin typeface="Times New Roman" panose="02020603050405020304" pitchFamily="18" charset="0"/>
                          <a:ea typeface="MS Mincho"/>
                          <a:cs typeface="+mn-cs"/>
                        </a:rPr>
                        <a:t>72 mins</a:t>
                      </a:r>
                    </a:p>
                  </a:txBody>
                  <a:tcPr marL="110594" marR="110594"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1097280" y="5707782"/>
            <a:ext cx="5455404" cy="923330"/>
          </a:xfrm>
          <a:prstGeom prst="rect">
            <a:avLst/>
          </a:prstGeom>
          <a:noFill/>
        </p:spPr>
        <p:txBody>
          <a:bodyPr wrap="none" rtlCol="0">
            <a:spAutoFit/>
          </a:bodyPr>
          <a:lstStyle/>
          <a:p>
            <a:r>
              <a:rPr lang="en-US" dirty="0">
                <a:solidFill>
                  <a:srgbClr val="FF0000"/>
                </a:solidFill>
              </a:rPr>
              <a:t>*</a:t>
            </a:r>
            <a:r>
              <a:rPr lang="en-US" dirty="0"/>
              <a:t>The best one in that category is highlighted in Red Font</a:t>
            </a:r>
          </a:p>
          <a:p>
            <a:r>
              <a:rPr lang="en-US" dirty="0"/>
              <a:t>For 1200 users, higher configuration is recommended.</a:t>
            </a:r>
          </a:p>
          <a:p>
            <a:endParaRPr lang="en-US" dirty="0"/>
          </a:p>
        </p:txBody>
      </p:sp>
      <p:sp>
        <p:nvSpPr>
          <p:cNvPr id="3" name="Footer Placeholder 2"/>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3201373873"/>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DAE0EF"/>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eme1">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05A29195-D3FD-4AC0-9973-7805E23FFAD7}" vid="{82E296FF-2CEC-489D-A64E-EFF8FCE7AC5F}"/>
    </a:ext>
  </a:extLst>
</a:theme>
</file>

<file path=ppt/theme/theme3.xml><?xml version="1.0" encoding="utf-8"?>
<a:theme xmlns:a="http://schemas.openxmlformats.org/drawingml/2006/main" name="Theme2">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2" id="{8CD4F3F5-C895-48AC-A4F4-66C0245AB627}" vid="{9401921B-A041-4AA7-BCFF-1B5EFF15DC2B}"/>
    </a:ext>
  </a:extLst>
</a:theme>
</file>

<file path=ppt/theme/theme4.xml><?xml version="1.0" encoding="utf-8"?>
<a:theme xmlns:a="http://schemas.openxmlformats.org/drawingml/2006/main" name="1_Theme1">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05A29195-D3FD-4AC0-9973-7805E23FFAD7}" vid="{82E296FF-2CEC-489D-A64E-EFF8FCE7AC5F}"/>
    </a:ext>
  </a:extLst>
</a:theme>
</file>

<file path=ppt/theme/theme5.xml><?xml version="1.0" encoding="utf-8"?>
<a:theme xmlns:a="http://schemas.openxmlformats.org/drawingml/2006/main" name="1_Custom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2312</TotalTime>
  <Words>3135</Words>
  <Application>Microsoft Office PowerPoint</Application>
  <PresentationFormat>Widescreen</PresentationFormat>
  <Paragraphs>534</Paragraphs>
  <Slides>110</Slides>
  <Notes>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110</vt:i4>
      </vt:variant>
    </vt:vector>
  </HeadingPairs>
  <TitlesOfParts>
    <vt:vector size="122" baseType="lpstr">
      <vt:lpstr>Arial</vt:lpstr>
      <vt:lpstr>Calibri</vt:lpstr>
      <vt:lpstr>Calibri Light</vt:lpstr>
      <vt:lpstr>MS Mincho</vt:lpstr>
      <vt:lpstr>System</vt:lpstr>
      <vt:lpstr>Times New Roman</vt:lpstr>
      <vt:lpstr>Wingdings</vt:lpstr>
      <vt:lpstr>Retrospect</vt:lpstr>
      <vt:lpstr>Theme1</vt:lpstr>
      <vt:lpstr>Theme2</vt:lpstr>
      <vt:lpstr>1_Theme1</vt:lpstr>
      <vt:lpstr>1_Custom Design</vt:lpstr>
      <vt:lpstr>Benchmarking Top IaaS providers using Real Time User Metrics</vt:lpstr>
      <vt:lpstr>Schema</vt:lpstr>
      <vt:lpstr>IaaS Cloud Providers – Under Study</vt:lpstr>
      <vt:lpstr>Google’s Compute Engine (GCE) - Architecture</vt:lpstr>
      <vt:lpstr>Creating a User ID for using GCE</vt:lpstr>
      <vt:lpstr>Logging in to Console</vt:lpstr>
      <vt:lpstr>Google Developers Console</vt:lpstr>
      <vt:lpstr>Creating an Instance – Step 1/4 </vt:lpstr>
      <vt:lpstr>Creating an Instance – Step 2/4</vt:lpstr>
      <vt:lpstr>Creating an Instance – Step 3/4</vt:lpstr>
      <vt:lpstr>Creating an Instance – Step 4/4</vt:lpstr>
      <vt:lpstr>Creating an Instance – Instance Details</vt:lpstr>
      <vt:lpstr>Instance is UP and Running</vt:lpstr>
      <vt:lpstr>Connecting the instances</vt:lpstr>
      <vt:lpstr>Establishing connection to the SSH server</vt:lpstr>
      <vt:lpstr>Accessing the instance</vt:lpstr>
      <vt:lpstr>Benchmarking : 3 Nodes + 1 Test Node</vt:lpstr>
      <vt:lpstr>Installing Cassandra in 3 Nodes</vt:lpstr>
      <vt:lpstr>Installing Cassandra in 3 Nodes</vt:lpstr>
      <vt:lpstr>Installing Cassandra in 3 Nodes</vt:lpstr>
      <vt:lpstr>Installing Cassandra in 3 Nodes</vt:lpstr>
      <vt:lpstr>Installing YCSB in Test Node</vt:lpstr>
      <vt:lpstr>Installing YCSB in Test Node</vt:lpstr>
      <vt:lpstr>Installing YCSB in Test Node</vt:lpstr>
      <vt:lpstr>Some Issues you might want to know! </vt:lpstr>
      <vt:lpstr>Configuration of a GCE instance</vt:lpstr>
      <vt:lpstr>Pricing of a GCE instance</vt:lpstr>
      <vt:lpstr>Monthly Estimate</vt:lpstr>
      <vt:lpstr>Graph Analysis of GCE Load Throughput</vt:lpstr>
      <vt:lpstr>Graph Analysis of GCE Run Throughput</vt:lpstr>
      <vt:lpstr>Public Cloud Services – Under Study</vt:lpstr>
      <vt:lpstr>Creating an Account – Login to Azure</vt:lpstr>
      <vt:lpstr>Creating an Account – Creating your ID</vt:lpstr>
      <vt:lpstr>Creating an Instance using the Console</vt:lpstr>
      <vt:lpstr>Creating an Instance – Ways to do it</vt:lpstr>
      <vt:lpstr>Creating an Instance – VM Created</vt:lpstr>
      <vt:lpstr>Creating an Instance – VM Details</vt:lpstr>
      <vt:lpstr>Connecting to an instance – SSH puTTY</vt:lpstr>
      <vt:lpstr>VM Launched</vt:lpstr>
      <vt:lpstr>Some issues you want to know? </vt:lpstr>
      <vt:lpstr>Issue 1 : Solution (Page 1/3)</vt:lpstr>
      <vt:lpstr>Issue 1 : Solution (Page 2/3)</vt:lpstr>
      <vt:lpstr>Issue 1 : Solution (Page 2/3)</vt:lpstr>
      <vt:lpstr>Configuration of an Azure instance</vt:lpstr>
      <vt:lpstr>Pricing of an Azure instance</vt:lpstr>
      <vt:lpstr>Monthly Estimate for 1 and 3 VMs</vt:lpstr>
      <vt:lpstr>Graph Analysis of Azure Load Throughput</vt:lpstr>
      <vt:lpstr>Graph Analysis of Azure Run Throughput</vt:lpstr>
      <vt:lpstr>Public Cloud Services – Under Study</vt:lpstr>
      <vt:lpstr>Creating an User ID for CenturyLink</vt:lpstr>
      <vt:lpstr>Logging in to Console</vt:lpstr>
      <vt:lpstr>Creating an Instance – Step 1/4</vt:lpstr>
      <vt:lpstr>Creating an Instance – Step 2/4 </vt:lpstr>
      <vt:lpstr>Creating an Instance – Step 3/4</vt:lpstr>
      <vt:lpstr>Creating an Instance – Step 4/4</vt:lpstr>
      <vt:lpstr>Connecting the Instance – Step 1/5</vt:lpstr>
      <vt:lpstr>Connecting the Instance – Step 2/5</vt:lpstr>
      <vt:lpstr>Connecting the Instance – Step 3/5</vt:lpstr>
      <vt:lpstr>Connecting the Instance – Step 4/5</vt:lpstr>
      <vt:lpstr>Connecting the Instance – Step 5/5</vt:lpstr>
      <vt:lpstr>Instance Launched</vt:lpstr>
      <vt:lpstr>Benchmarking : 3 Nodes + 1 Test Node</vt:lpstr>
      <vt:lpstr>Configuration of a CenturyLink instance</vt:lpstr>
      <vt:lpstr>Pricing &amp; Estimate of CenturyLink</vt:lpstr>
      <vt:lpstr>Graph Analysis of CTL Load Throughput</vt:lpstr>
      <vt:lpstr>Graph Analysis of CTL Run Throughput</vt:lpstr>
      <vt:lpstr>Public Cloud Services – Under Study</vt:lpstr>
      <vt:lpstr>Creating an Instance – Login to AWS</vt:lpstr>
      <vt:lpstr>Creating an Instance – EC2 Dashboard</vt:lpstr>
      <vt:lpstr>Creating an Instance – t2.medium </vt:lpstr>
      <vt:lpstr>Creating an Instance – Instance Details</vt:lpstr>
      <vt:lpstr>Creating an Instance – Storage Details</vt:lpstr>
      <vt:lpstr>Creating an Instance – Security Group</vt:lpstr>
      <vt:lpstr>Creating an Instance – Boot</vt:lpstr>
      <vt:lpstr>Creating an Instance – Downloading Key</vt:lpstr>
      <vt:lpstr>Creating an Instance – Review &amp; Launch</vt:lpstr>
      <vt:lpstr>Creating an Instance – Review &amp; Launch</vt:lpstr>
      <vt:lpstr>Instance – Billing preferences</vt:lpstr>
      <vt:lpstr>AWS Console</vt:lpstr>
      <vt:lpstr>Connecting to an instance</vt:lpstr>
      <vt:lpstr>Connecting via puTTY</vt:lpstr>
      <vt:lpstr>Connecting via puTTY</vt:lpstr>
      <vt:lpstr>Connecting via puTTY</vt:lpstr>
      <vt:lpstr>Connecting via puTTY</vt:lpstr>
      <vt:lpstr>Connecting via puTTY</vt:lpstr>
      <vt:lpstr>Launching the instance</vt:lpstr>
      <vt:lpstr>VM connected</vt:lpstr>
      <vt:lpstr>Creating other instances</vt:lpstr>
      <vt:lpstr>Benchmarking–3 Nodes and 1 Test Node</vt:lpstr>
      <vt:lpstr>Some issues you might want to know?</vt:lpstr>
      <vt:lpstr>Some issues you might want to know?</vt:lpstr>
      <vt:lpstr>Configuration of an AWS instance</vt:lpstr>
      <vt:lpstr>Pricing of an instance </vt:lpstr>
      <vt:lpstr>Monthly estimate</vt:lpstr>
      <vt:lpstr>Graph Analysis of AWS Load Throughput</vt:lpstr>
      <vt:lpstr>Graph Analysis of AWS Run Throughput</vt:lpstr>
      <vt:lpstr>BENCHMARK DISCUSSION</vt:lpstr>
      <vt:lpstr>Comparison of Running Time – 1 Node </vt:lpstr>
      <vt:lpstr>Comparison of Running Time – 3 Nodes </vt:lpstr>
      <vt:lpstr>CSPs Using 1 Node – Load Throughput</vt:lpstr>
      <vt:lpstr>CSPs Using 3 Nodes – Load Throughput</vt:lpstr>
      <vt:lpstr>CSPs Using 1 Node – Run Throughput</vt:lpstr>
      <vt:lpstr>CSPs Using 3 Nodes – Run Throughput</vt:lpstr>
      <vt:lpstr>Performance per price in Azure</vt:lpstr>
      <vt:lpstr>Performance per price in GCE</vt:lpstr>
      <vt:lpstr>Performance per price in CenturyLink</vt:lpstr>
      <vt:lpstr>Performance per price in AWS</vt:lpstr>
      <vt:lpstr>Performance per price for 1 node – 4 CSPs</vt:lpstr>
      <vt:lpstr>Performance per price for 3 node – 4 CSPs</vt:lpstr>
      <vt:lpstr>Detailed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 Sundram, Keerthi</dc:creator>
  <cp:lastModifiedBy>Dixit, Aastha</cp:lastModifiedBy>
  <cp:revision>560</cp:revision>
  <dcterms:created xsi:type="dcterms:W3CDTF">2015-11-05T01:03:46Z</dcterms:created>
  <dcterms:modified xsi:type="dcterms:W3CDTF">2017-03-14T06:06:24Z</dcterms:modified>
</cp:coreProperties>
</file>